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0" r:id="rId3"/>
    <p:sldId id="334" r:id="rId4"/>
    <p:sldId id="257" r:id="rId5"/>
    <p:sldId id="335" r:id="rId6"/>
    <p:sldId id="258" r:id="rId7"/>
    <p:sldId id="336" r:id="rId8"/>
    <p:sldId id="259" r:id="rId9"/>
    <p:sldId id="337" r:id="rId10"/>
    <p:sldId id="260" r:id="rId11"/>
    <p:sldId id="338" r:id="rId12"/>
    <p:sldId id="261" r:id="rId13"/>
    <p:sldId id="339" r:id="rId14"/>
    <p:sldId id="262" r:id="rId15"/>
    <p:sldId id="340" r:id="rId16"/>
    <p:sldId id="263" r:id="rId17"/>
    <p:sldId id="341" r:id="rId18"/>
    <p:sldId id="265" r:id="rId19"/>
    <p:sldId id="342" r:id="rId20"/>
    <p:sldId id="264" r:id="rId21"/>
    <p:sldId id="343" r:id="rId22"/>
    <p:sldId id="267" r:id="rId23"/>
    <p:sldId id="344" r:id="rId24"/>
    <p:sldId id="266" r:id="rId25"/>
    <p:sldId id="345" r:id="rId26"/>
    <p:sldId id="268" r:id="rId27"/>
    <p:sldId id="346" r:id="rId28"/>
    <p:sldId id="269" r:id="rId29"/>
    <p:sldId id="347" r:id="rId30"/>
    <p:sldId id="270" r:id="rId31"/>
    <p:sldId id="348" r:id="rId32"/>
    <p:sldId id="271" r:id="rId33"/>
    <p:sldId id="349" r:id="rId34"/>
    <p:sldId id="272" r:id="rId35"/>
    <p:sldId id="350" r:id="rId36"/>
    <p:sldId id="273" r:id="rId37"/>
    <p:sldId id="274" r:id="rId38"/>
    <p:sldId id="275" r:id="rId39"/>
    <p:sldId id="276" r:id="rId40"/>
    <p:sldId id="277" r:id="rId41"/>
    <p:sldId id="278" r:id="rId42"/>
    <p:sldId id="281" r:id="rId43"/>
    <p:sldId id="282" r:id="rId44"/>
    <p:sldId id="279" r:id="rId45"/>
    <p:sldId id="283" r:id="rId46"/>
    <p:sldId id="284" r:id="rId47"/>
    <p:sldId id="285" r:id="rId48"/>
    <p:sldId id="286" r:id="rId49"/>
    <p:sldId id="287" r:id="rId50"/>
    <p:sldId id="288" r:id="rId51"/>
    <p:sldId id="289" r:id="rId52"/>
    <p:sldId id="290" r:id="rId53"/>
    <p:sldId id="291" r:id="rId54"/>
    <p:sldId id="292" r:id="rId55"/>
    <p:sldId id="293" r:id="rId56"/>
    <p:sldId id="294" r:id="rId57"/>
    <p:sldId id="295" r:id="rId58"/>
    <p:sldId id="296" r:id="rId59"/>
    <p:sldId id="297" r:id="rId60"/>
    <p:sldId id="298" r:id="rId61"/>
    <p:sldId id="299" r:id="rId62"/>
    <p:sldId id="300" r:id="rId63"/>
    <p:sldId id="301" r:id="rId64"/>
    <p:sldId id="302" r:id="rId65"/>
    <p:sldId id="303" r:id="rId66"/>
    <p:sldId id="304" r:id="rId67"/>
    <p:sldId id="305" r:id="rId68"/>
    <p:sldId id="306" r:id="rId69"/>
    <p:sldId id="308" r:id="rId70"/>
    <p:sldId id="307" r:id="rId71"/>
    <p:sldId id="309" r:id="rId72"/>
    <p:sldId id="310" r:id="rId73"/>
    <p:sldId id="311" r:id="rId74"/>
    <p:sldId id="312" r:id="rId75"/>
    <p:sldId id="313" r:id="rId76"/>
    <p:sldId id="314" r:id="rId77"/>
    <p:sldId id="315" r:id="rId78"/>
    <p:sldId id="316" r:id="rId79"/>
    <p:sldId id="317" r:id="rId80"/>
    <p:sldId id="318" r:id="rId81"/>
    <p:sldId id="319" r:id="rId82"/>
    <p:sldId id="320" r:id="rId83"/>
    <p:sldId id="321" r:id="rId84"/>
    <p:sldId id="322" r:id="rId85"/>
    <p:sldId id="323" r:id="rId86"/>
    <p:sldId id="324" r:id="rId87"/>
    <p:sldId id="325" r:id="rId88"/>
    <p:sldId id="326" r:id="rId89"/>
    <p:sldId id="333" r:id="rId90"/>
    <p:sldId id="327" r:id="rId91"/>
    <p:sldId id="328" r:id="rId92"/>
    <p:sldId id="329" r:id="rId93"/>
    <p:sldId id="330" r:id="rId94"/>
    <p:sldId id="331" r:id="rId95"/>
    <p:sldId id="332" r:id="rId96"/>
    <p:sldId id="352" r:id="rId97"/>
    <p:sldId id="351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412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413" r:id="rId124"/>
    <p:sldId id="379" r:id="rId125"/>
    <p:sldId id="380" r:id="rId126"/>
    <p:sldId id="381" r:id="rId127"/>
    <p:sldId id="382" r:id="rId128"/>
    <p:sldId id="383" r:id="rId129"/>
    <p:sldId id="384" r:id="rId130"/>
    <p:sldId id="414" r:id="rId131"/>
    <p:sldId id="386" r:id="rId132"/>
    <p:sldId id="387" r:id="rId133"/>
    <p:sldId id="388" r:id="rId134"/>
    <p:sldId id="389" r:id="rId135"/>
    <p:sldId id="390" r:id="rId136"/>
    <p:sldId id="391" r:id="rId137"/>
    <p:sldId id="415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16" r:id="rId149"/>
    <p:sldId id="402" r:id="rId150"/>
    <p:sldId id="403" r:id="rId151"/>
    <p:sldId id="404" r:id="rId152"/>
    <p:sldId id="417" r:id="rId153"/>
    <p:sldId id="406" r:id="rId154"/>
    <p:sldId id="407" r:id="rId155"/>
    <p:sldId id="408" r:id="rId156"/>
    <p:sldId id="409" r:id="rId157"/>
    <p:sldId id="418" r:id="rId158"/>
    <p:sldId id="410" r:id="rId159"/>
    <p:sldId id="411" r:id="rId160"/>
    <p:sldId id="419" r:id="rId161"/>
    <p:sldId id="421" r:id="rId162"/>
    <p:sldId id="422" r:id="rId163"/>
    <p:sldId id="423" r:id="rId164"/>
    <p:sldId id="424" r:id="rId165"/>
    <p:sldId id="425" r:id="rId166"/>
    <p:sldId id="426" r:id="rId167"/>
    <p:sldId id="427" r:id="rId168"/>
    <p:sldId id="428" r:id="rId169"/>
    <p:sldId id="430" r:id="rId170"/>
    <p:sldId id="429" r:id="rId171"/>
    <p:sldId id="431" r:id="rId172"/>
    <p:sldId id="432" r:id="rId173"/>
    <p:sldId id="433" r:id="rId174"/>
    <p:sldId id="435" r:id="rId175"/>
    <p:sldId id="434" r:id="rId176"/>
    <p:sldId id="436" r:id="rId177"/>
    <p:sldId id="437" r:id="rId178"/>
    <p:sldId id="438" r:id="rId179"/>
    <p:sldId id="439" r:id="rId180"/>
    <p:sldId id="440" r:id="rId181"/>
    <p:sldId id="441" r:id="rId182"/>
    <p:sldId id="442" r:id="rId183"/>
    <p:sldId id="443" r:id="rId184"/>
    <p:sldId id="444" r:id="rId185"/>
    <p:sldId id="445" r:id="rId18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434" autoAdjust="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B560-5DF8-4F00-97FE-78B5852C647B}" type="datetimeFigureOut">
              <a:rPr lang="zh-TW" altLang="en-US" smtClean="0"/>
              <a:t>2014/12/21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54280-7D46-42F6-B38F-7198E4F681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2256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B560-5DF8-4F00-97FE-78B5852C647B}" type="datetimeFigureOut">
              <a:rPr lang="zh-TW" altLang="en-US" smtClean="0"/>
              <a:t>2014/12/21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54280-7D46-42F6-B38F-7198E4F681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6332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B560-5DF8-4F00-97FE-78B5852C647B}" type="datetimeFigureOut">
              <a:rPr lang="zh-TW" altLang="en-US" smtClean="0"/>
              <a:t>2014/12/21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54280-7D46-42F6-B38F-7198E4F6817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86770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B560-5DF8-4F00-97FE-78B5852C647B}" type="datetimeFigureOut">
              <a:rPr lang="zh-TW" altLang="en-US" smtClean="0"/>
              <a:t>2014/12/21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54280-7D46-42F6-B38F-7198E4F681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69923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B560-5DF8-4F00-97FE-78B5852C647B}" type="datetimeFigureOut">
              <a:rPr lang="zh-TW" altLang="en-US" smtClean="0"/>
              <a:t>2014/12/21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54280-7D46-42F6-B38F-7198E4F6817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1085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B560-5DF8-4F00-97FE-78B5852C647B}" type="datetimeFigureOut">
              <a:rPr lang="zh-TW" altLang="en-US" smtClean="0"/>
              <a:t>2014/12/21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54280-7D46-42F6-B38F-7198E4F681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69465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B560-5DF8-4F00-97FE-78B5852C647B}" type="datetimeFigureOut">
              <a:rPr lang="zh-TW" altLang="en-US" smtClean="0"/>
              <a:t>2014/12/21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54280-7D46-42F6-B38F-7198E4F681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8553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B560-5DF8-4F00-97FE-78B5852C647B}" type="datetimeFigureOut">
              <a:rPr lang="zh-TW" altLang="en-US" smtClean="0"/>
              <a:t>2014/12/21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54280-7D46-42F6-B38F-7198E4F681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2733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B560-5DF8-4F00-97FE-78B5852C647B}" type="datetimeFigureOut">
              <a:rPr lang="zh-TW" altLang="en-US" smtClean="0"/>
              <a:t>2014/12/21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54280-7D46-42F6-B38F-7198E4F681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765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B560-5DF8-4F00-97FE-78B5852C647B}" type="datetimeFigureOut">
              <a:rPr lang="zh-TW" altLang="en-US" smtClean="0"/>
              <a:t>2014/12/21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54280-7D46-42F6-B38F-7198E4F681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3772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B560-5DF8-4F00-97FE-78B5852C647B}" type="datetimeFigureOut">
              <a:rPr lang="zh-TW" altLang="en-US" smtClean="0"/>
              <a:t>2014/12/21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54280-7D46-42F6-B38F-7198E4F681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0180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B560-5DF8-4F00-97FE-78B5852C647B}" type="datetimeFigureOut">
              <a:rPr lang="zh-TW" altLang="en-US" smtClean="0"/>
              <a:t>2014/12/21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54280-7D46-42F6-B38F-7198E4F681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4520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B560-5DF8-4F00-97FE-78B5852C647B}" type="datetimeFigureOut">
              <a:rPr lang="zh-TW" altLang="en-US" smtClean="0"/>
              <a:t>2014/12/21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54280-7D46-42F6-B38F-7198E4F681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5907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B560-5DF8-4F00-97FE-78B5852C647B}" type="datetimeFigureOut">
              <a:rPr lang="zh-TW" altLang="en-US" smtClean="0"/>
              <a:t>2014/12/21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54280-7D46-42F6-B38F-7198E4F681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5893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B560-5DF8-4F00-97FE-78B5852C647B}" type="datetimeFigureOut">
              <a:rPr lang="zh-TW" altLang="en-US" smtClean="0"/>
              <a:t>2014/12/21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54280-7D46-42F6-B38F-7198E4F681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749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TW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B560-5DF8-4F00-97FE-78B5852C647B}" type="datetimeFigureOut">
              <a:rPr lang="zh-TW" altLang="en-US" smtClean="0"/>
              <a:t>2014/12/21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54280-7D46-42F6-B38F-7198E4F681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8849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DB560-5DF8-4F00-97FE-78B5852C647B}" type="datetimeFigureOut">
              <a:rPr lang="zh-TW" altLang="en-US" smtClean="0"/>
              <a:t>2014/12/21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AD54280-7D46-42F6-B38F-7198E4F681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8456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0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2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939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CH20 – No.5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71" y="2587580"/>
            <a:ext cx="8234847" cy="395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6425" y="217940"/>
            <a:ext cx="2857896" cy="6324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224270" y="4443210"/>
            <a:ext cx="991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PLP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445373" y="1712890"/>
            <a:ext cx="109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PLP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262922" y="5278191"/>
            <a:ext cx="1611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Intermediate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44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97-4</a:t>
            </a:r>
            <a:endParaRPr lang="zh-TW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77334" y="1475587"/>
            <a:ext cx="8212505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The histone core of a nucleosome is </a:t>
            </a:r>
            <a:r>
              <a:rPr kumimoji="0" lang="en-US" altLang="zh-TW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consister</a:t>
            </a:r>
            <a:r>
              <a:rPr kumimoji="0" lang="en-US" altLang="zh-TW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of:</a:t>
            </a:r>
            <a:endParaRPr kumimoji="0" lang="en-US" altLang="zh-TW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(A)one copy each of histones H1,H3 and H4</a:t>
            </a:r>
            <a:endParaRPr kumimoji="0" lang="en-US" altLang="zh-TW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(B)two copies each of H1,H3 and H4</a:t>
            </a:r>
            <a:endParaRPr kumimoji="0" lang="en-US" altLang="zh-TW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(C)one copy each of H2A,H2B,H3 and H4</a:t>
            </a:r>
            <a:endParaRPr kumimoji="0" lang="en-US" altLang="zh-TW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3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(D)two copies each of H2A,H2B,H3 and H4</a:t>
            </a:r>
            <a:endParaRPr kumimoji="0" lang="en-US" altLang="zh-TW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39" y="4283299"/>
            <a:ext cx="8204200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557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97-5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136617" y="1442434"/>
            <a:ext cx="846666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 err="1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PolymeraseI,not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r>
              <a:rPr lang="en-US" altLang="zh-TW" sz="3200" kern="100" dirty="0" err="1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PolymeraseII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 or III can conduct "nick translation." This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is because only </a:t>
            </a:r>
            <a:r>
              <a:rPr lang="en-US" altLang="zh-TW" sz="3200" kern="100" dirty="0" err="1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PolymeraseI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 have</a:t>
            </a:r>
            <a:endParaRPr lang="zh-TW" altLang="zh-TW" sz="3200" kern="100" dirty="0" smtClean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  (A)3'-5'exonucleasxe</a:t>
            </a:r>
            <a:endParaRPr lang="zh-TW" altLang="zh-TW" sz="3200" kern="100" dirty="0" smtClean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 (B)5'-3'exonucleasxe</a:t>
            </a:r>
            <a:endParaRPr lang="zh-TW" altLang="zh-TW" sz="3200" kern="100" dirty="0" smtClean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  (C)endonuclease</a:t>
            </a:r>
            <a:endParaRPr lang="zh-TW" altLang="zh-TW" sz="3200" kern="100" dirty="0" smtClean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  (D)polymerization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1269" y="251293"/>
            <a:ext cx="3820732" cy="6394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836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97-6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120462"/>
            <a:ext cx="846666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From our current understanding of all the known DNA polymerases, the 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DNA chain 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elongation at a replication fork can not be: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A.continuous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on the leading strand ,but discontinuous in the lagging strand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B.discontinuous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on both strands,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 err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C.continuous</a:t>
            </a: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on both strands,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D.all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of above</a:t>
            </a:r>
            <a:endParaRPr lang="zh-TW" altLang="en-US" sz="3200" dirty="0"/>
          </a:p>
        </p:txBody>
      </p:sp>
      <p:pic>
        <p:nvPicPr>
          <p:cNvPr id="5" name="Picture 2" descr="Fig 25-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903" y="2240923"/>
            <a:ext cx="4651066" cy="441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25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97-7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235074" y="1309466"/>
            <a:ext cx="752650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3200" dirty="0"/>
              <a:t>在</a:t>
            </a:r>
            <a:r>
              <a:rPr lang="en-US" altLang="zh-TW" sz="3200" dirty="0"/>
              <a:t>DNA replication initiation</a:t>
            </a:r>
            <a:r>
              <a:rPr lang="zh-TW" altLang="zh-TW" sz="3200" dirty="0"/>
              <a:t>時，需要讓</a:t>
            </a:r>
            <a:r>
              <a:rPr lang="en-US" altLang="zh-TW" sz="3200" dirty="0"/>
              <a:t>helicase loading</a:t>
            </a:r>
            <a:r>
              <a:rPr lang="zh-TW" altLang="zh-TW" sz="3200" dirty="0"/>
              <a:t>上</a:t>
            </a:r>
            <a:r>
              <a:rPr lang="en-US" altLang="zh-TW" sz="3200" dirty="0"/>
              <a:t>replication</a:t>
            </a:r>
            <a:r>
              <a:rPr lang="zh-TW" altLang="zh-TW" sz="3200" dirty="0" smtClean="0"/>
              <a:t>的</a:t>
            </a:r>
            <a:r>
              <a:rPr lang="en-US" altLang="zh-TW" sz="3200" dirty="0" smtClean="0"/>
              <a:t>region</a:t>
            </a:r>
            <a:r>
              <a:rPr lang="zh-TW" altLang="zh-TW" sz="3200" dirty="0"/>
              <a:t>，試問在</a:t>
            </a:r>
            <a:r>
              <a:rPr lang="en-US" altLang="zh-TW" sz="3200" dirty="0"/>
              <a:t>E. coli</a:t>
            </a:r>
            <a:r>
              <a:rPr lang="zh-TW" altLang="zh-TW" sz="3200" dirty="0"/>
              <a:t>中是需要藉由甚麼來達成</a:t>
            </a:r>
          </a:p>
          <a:p>
            <a:r>
              <a:rPr lang="en-US" altLang="zh-TW" sz="3200" dirty="0"/>
              <a:t>  (A)</a:t>
            </a:r>
            <a:r>
              <a:rPr lang="en-US" altLang="zh-TW" sz="3200" dirty="0" err="1"/>
              <a:t>DnaA</a:t>
            </a:r>
            <a:r>
              <a:rPr lang="en-US" altLang="zh-TW" sz="3200" dirty="0"/>
              <a:t> </a:t>
            </a:r>
            <a:endParaRPr lang="en-US" altLang="zh-TW" sz="3200" dirty="0" smtClean="0"/>
          </a:p>
          <a:p>
            <a:r>
              <a:rPr lang="en-US" altLang="zh-TW" sz="3200" dirty="0"/>
              <a:t> </a:t>
            </a:r>
            <a:r>
              <a:rPr lang="en-US" altLang="zh-TW" sz="3200" dirty="0" smtClean="0"/>
              <a:t> (B)</a:t>
            </a:r>
            <a:r>
              <a:rPr lang="en-US" altLang="zh-TW" sz="3200" dirty="0" err="1" smtClean="0"/>
              <a:t>DnaG</a:t>
            </a:r>
            <a:endParaRPr lang="en-US" altLang="zh-TW" sz="3200" dirty="0" smtClean="0"/>
          </a:p>
          <a:p>
            <a:r>
              <a:rPr lang="en-US" altLang="zh-TW" sz="3200" dirty="0"/>
              <a:t> </a:t>
            </a:r>
            <a:r>
              <a:rPr lang="en-US" altLang="zh-TW" sz="3200" dirty="0" smtClean="0"/>
              <a:t> </a:t>
            </a:r>
            <a:r>
              <a:rPr lang="en-US" altLang="zh-TW" sz="3200" dirty="0">
                <a:solidFill>
                  <a:srgbClr val="FF0000"/>
                </a:solidFill>
              </a:rPr>
              <a:t>(</a:t>
            </a:r>
            <a:r>
              <a:rPr lang="en-US" altLang="zh-TW" sz="3200" dirty="0" smtClean="0">
                <a:solidFill>
                  <a:srgbClr val="FF0000"/>
                </a:solidFill>
              </a:rPr>
              <a:t>C)</a:t>
            </a:r>
            <a:r>
              <a:rPr lang="en-US" altLang="zh-TW" sz="3200" dirty="0" err="1" smtClean="0">
                <a:solidFill>
                  <a:srgbClr val="FF0000"/>
                </a:solidFill>
              </a:rPr>
              <a:t>DnaA+DnaC</a:t>
            </a:r>
            <a:endParaRPr lang="en-US" altLang="zh-TW" sz="3200" dirty="0" smtClean="0">
              <a:solidFill>
                <a:srgbClr val="FF0000"/>
              </a:solidFill>
            </a:endParaRPr>
          </a:p>
          <a:p>
            <a:r>
              <a:rPr lang="en-US" altLang="zh-TW" sz="3200" dirty="0"/>
              <a:t> </a:t>
            </a:r>
            <a:r>
              <a:rPr lang="en-US" altLang="zh-TW" sz="3200" dirty="0" smtClean="0"/>
              <a:t> </a:t>
            </a:r>
            <a:r>
              <a:rPr lang="en-US" altLang="zh-TW" sz="3200" dirty="0"/>
              <a:t>(D)</a:t>
            </a:r>
            <a:r>
              <a:rPr lang="en-US" altLang="zh-TW" sz="3200" dirty="0" err="1"/>
              <a:t>DnaA+DnaG</a:t>
            </a:r>
            <a:endParaRPr lang="zh-TW" altLang="zh-TW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328" y="4848896"/>
            <a:ext cx="8193672" cy="2009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383" y="0"/>
            <a:ext cx="4683617" cy="4848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558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97-11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468192"/>
            <a:ext cx="84666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Which enzyme is used to remove RNA primer from the Okazaki DNA fragments 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in </a:t>
            </a:r>
            <a:r>
              <a:rPr lang="pl-PL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E.coli </a:t>
            </a:r>
            <a:r>
              <a:rPr lang="pl-PL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cells?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pl-PL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 A.DNA PolI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pl-PL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B.DNA PolII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pl-PL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C.DNA PolIII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pl-PL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D.RNA polymerase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744" y="334850"/>
            <a:ext cx="3397256" cy="6053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058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97-12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339403"/>
            <a:ext cx="846666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the major constituents of the E.coli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primosome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are: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 err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A.the</a:t>
            </a: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r>
              <a:rPr lang="en-US" altLang="zh-TW" sz="3200" kern="100" dirty="0" err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DnaB</a:t>
            </a: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helicase and </a:t>
            </a:r>
            <a:r>
              <a:rPr lang="en-US" altLang="zh-TW" sz="3200" kern="100" dirty="0" err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DnaG</a:t>
            </a: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r>
              <a:rPr lang="en-US" altLang="zh-TW" sz="3200" kern="100" dirty="0" err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primase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B.the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DNA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gyrase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and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DnaB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helicase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C.the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DNA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gyrase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and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DnaG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primase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D.the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DnaG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primase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and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DnaA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protein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085" y="1930399"/>
            <a:ext cx="4013915" cy="4943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186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97-16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162179" y="1094704"/>
            <a:ext cx="846666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Transposition can be distinguished from other types of recombination 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in that 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the target site in the recipient DNA becomes: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A.deleted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 err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B.duplicated</a:t>
            </a: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and located in each side of the insertion with the same order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C.duplicated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and located in each side of the insertion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wiht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inverted order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D.amplified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445" y="2215166"/>
            <a:ext cx="4477555" cy="4642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469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97-17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110663" y="1416427"/>
            <a:ext cx="846666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Recombination between two inverted repeats in the same DNA molecule 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can generate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: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  (A)inversion of the DNA fragment flanked by the repeats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 (B)deletion of the DNA fragment flanked by the repeats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 (C)duplication of the DNA fragment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 (D)none of above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710" y="3904230"/>
            <a:ext cx="5675291" cy="2953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261" y="-1"/>
            <a:ext cx="4213739" cy="3335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265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97-22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120462"/>
            <a:ext cx="84666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Direct repair of O^6-methyl guanine in the DNA is catalyzed by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  (a)photolyase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  (b)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AlkB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dioxygenase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   (c)methyl </a:t>
            </a:r>
            <a:r>
              <a:rPr lang="en-US" altLang="zh-TW" sz="3200" kern="100" dirty="0" err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transferase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  (d)guanine 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glycosylase</a:t>
            </a:r>
          </a:p>
        </p:txBody>
      </p:sp>
      <p:pic>
        <p:nvPicPr>
          <p:cNvPr id="5" name="Picture 2" descr="UN25-p95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67" y="4167450"/>
            <a:ext cx="8014713" cy="2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38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4004" y="1144072"/>
            <a:ext cx="8299241" cy="5713928"/>
          </a:xfrm>
        </p:spPr>
        <p:txBody>
          <a:bodyPr>
            <a:normAutofit/>
          </a:bodyPr>
          <a:lstStyle/>
          <a:p>
            <a:pPr algn="ctr"/>
            <a:r>
              <a:rPr lang="en-US" altLang="zh-TW" sz="5400" dirty="0" err="1" smtClean="0"/>
              <a:t>D</a:t>
            </a:r>
            <a:r>
              <a:rPr lang="en-US" altLang="zh-CN" sz="5400" dirty="0" err="1" smtClean="0"/>
              <a:t>r.Wong</a:t>
            </a:r>
            <a:r>
              <a:rPr lang="en-US" altLang="zh-CN" sz="5400" dirty="0" smtClean="0"/>
              <a:t> </a:t>
            </a:r>
            <a:r>
              <a:rPr lang="en-US" altLang="zh-CN" sz="5400" dirty="0" smtClean="0"/>
              <a:t>96</a:t>
            </a:r>
            <a:endParaRPr lang="zh-TW" alt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757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1667" y="171718"/>
            <a:ext cx="1007127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/>
              <a:t>NH</a:t>
            </a:r>
            <a:r>
              <a:rPr lang="en-US" altLang="zh-TW" sz="3200" baseline="-25000" dirty="0"/>
              <a:t>4</a:t>
            </a:r>
            <a:r>
              <a:rPr lang="zh-TW" altLang="zh-TW" sz="3200" dirty="0"/>
              <a:t>具有毒性之原因為何</a:t>
            </a:r>
            <a:r>
              <a:rPr lang="en-US" altLang="zh-TW" sz="3200" dirty="0" smtClean="0"/>
              <a:t>?</a:t>
            </a:r>
          </a:p>
          <a:p>
            <a:endParaRPr lang="zh-TW" altLang="zh-TW" sz="3200" dirty="0"/>
          </a:p>
          <a:p>
            <a:r>
              <a:rPr lang="en-US" altLang="zh-TW" sz="3200" b="1" dirty="0"/>
              <a:t>Ammonia</a:t>
            </a:r>
            <a:r>
              <a:rPr lang="zh-TW" altLang="zh-TW" sz="3200" b="1" dirty="0"/>
              <a:t>的毒性來自其對胺基酸和能量代謝的影響。</a:t>
            </a:r>
            <a:r>
              <a:rPr lang="en-US" altLang="zh-TW" sz="3200" b="1" dirty="0"/>
              <a:t>Ammonia</a:t>
            </a:r>
            <a:r>
              <a:rPr lang="zh-TW" altLang="zh-TW" sz="3200" b="1" dirty="0"/>
              <a:t>的累積會使</a:t>
            </a:r>
            <a:r>
              <a:rPr lang="en-US" altLang="zh-TW" sz="3200" b="1" dirty="0"/>
              <a:t>glutamate dehydrogenase</a:t>
            </a:r>
            <a:r>
              <a:rPr lang="zh-TW" altLang="zh-TW" sz="3200" b="1" dirty="0"/>
              <a:t>反應不斷進行，大量消耗</a:t>
            </a:r>
            <a:r>
              <a:rPr lang="en-US" altLang="zh-TW" sz="3200" b="1" dirty="0"/>
              <a:t>TCA cycle</a:t>
            </a:r>
            <a:r>
              <a:rPr lang="zh-TW" altLang="zh-TW" sz="3200" b="1" dirty="0"/>
              <a:t>的中間產物和</a:t>
            </a:r>
            <a:r>
              <a:rPr lang="en-US" altLang="zh-TW" sz="3200" b="1" dirty="0"/>
              <a:t>NADH</a:t>
            </a:r>
            <a:r>
              <a:rPr lang="zh-TW" altLang="zh-TW" sz="3200" b="1" dirty="0"/>
              <a:t>，並使</a:t>
            </a:r>
            <a:r>
              <a:rPr lang="en-US" altLang="zh-TW" sz="3200" b="1" dirty="0"/>
              <a:t>ATP</a:t>
            </a:r>
            <a:r>
              <a:rPr lang="zh-TW" altLang="zh-TW" sz="3200" b="1" dirty="0"/>
              <a:t>不足。另外也會影響</a:t>
            </a:r>
            <a:r>
              <a:rPr lang="en-US" altLang="zh-TW" sz="3200" b="1" dirty="0"/>
              <a:t>CNS</a:t>
            </a:r>
            <a:r>
              <a:rPr lang="zh-TW" altLang="zh-TW" sz="3200" b="1" dirty="0"/>
              <a:t>。</a:t>
            </a:r>
            <a:endParaRPr lang="zh-TW" altLang="zh-TW" sz="3200" dirty="0"/>
          </a:p>
        </p:txBody>
      </p:sp>
    </p:spTree>
    <p:extLst>
      <p:ext uri="{BB962C8B-B14F-4D97-AF65-F5344CB8AC3E}">
        <p14:creationId xmlns:p14="http://schemas.microsoft.com/office/powerpoint/2010/main" val="99790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96-4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3" y="1275008"/>
            <a:ext cx="925227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 err="1"/>
              <a:t>Fot</a:t>
            </a:r>
            <a:r>
              <a:rPr lang="en-US" altLang="zh-TW" sz="3200" dirty="0"/>
              <a:t> a closed-circular DNA molecule of 10,000 base pairs in the fully </a:t>
            </a:r>
            <a:r>
              <a:rPr lang="en-US" altLang="zh-TW" sz="3200" dirty="0" smtClean="0"/>
              <a:t>relaxed</a:t>
            </a:r>
            <a:r>
              <a:rPr lang="en-US" altLang="zh-TW" sz="3200" dirty="0"/>
              <a:t> </a:t>
            </a:r>
            <a:r>
              <a:rPr lang="en-US" altLang="zh-TW" sz="3200" dirty="0" smtClean="0"/>
              <a:t>form</a:t>
            </a:r>
            <a:r>
              <a:rPr lang="en-US" altLang="zh-TW" sz="3200" dirty="0"/>
              <a:t>, the linking number(LK)is </a:t>
            </a:r>
            <a:r>
              <a:rPr lang="en-US" altLang="zh-TW" sz="3200" dirty="0" smtClean="0"/>
              <a:t>about</a:t>
            </a:r>
            <a:r>
              <a:rPr lang="en-US" altLang="zh-TW" sz="3200" dirty="0"/>
              <a:t>:</a:t>
            </a:r>
            <a:endParaRPr lang="zh-TW" altLang="zh-TW" sz="3200" dirty="0"/>
          </a:p>
          <a:p>
            <a:r>
              <a:rPr lang="en-US" altLang="zh-TW" sz="3200" dirty="0"/>
              <a:t>  A.10000</a:t>
            </a:r>
            <a:endParaRPr lang="zh-TW" altLang="zh-TW" sz="3200" dirty="0"/>
          </a:p>
          <a:p>
            <a:r>
              <a:rPr lang="en-US" altLang="zh-TW" sz="3200" dirty="0">
                <a:solidFill>
                  <a:srgbClr val="FF0000"/>
                </a:solidFill>
              </a:rPr>
              <a:t>  B.950</a:t>
            </a:r>
            <a:endParaRPr lang="zh-TW" altLang="zh-TW" sz="3200" dirty="0">
              <a:solidFill>
                <a:srgbClr val="FF0000"/>
              </a:solidFill>
            </a:endParaRPr>
          </a:p>
          <a:p>
            <a:r>
              <a:rPr lang="en-US" altLang="zh-TW" sz="3200" dirty="0"/>
              <a:t>  C.100</a:t>
            </a:r>
            <a:endParaRPr lang="zh-TW" altLang="zh-TW" sz="3200" dirty="0"/>
          </a:p>
          <a:p>
            <a:r>
              <a:rPr lang="en-US" altLang="zh-TW" sz="3200" dirty="0"/>
              <a:t>  D.9.5</a:t>
            </a:r>
            <a:endParaRPr lang="zh-TW" altLang="zh-TW" sz="3200" dirty="0"/>
          </a:p>
        </p:txBody>
      </p:sp>
    </p:spTree>
    <p:extLst>
      <p:ext uri="{BB962C8B-B14F-4D97-AF65-F5344CB8AC3E}">
        <p14:creationId xmlns:p14="http://schemas.microsoft.com/office/powerpoint/2010/main" val="117238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96-7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3" y="1455314"/>
            <a:ext cx="9303793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Which of the following statement is incorrect?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 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(A)RNA may be used as primer for DNA synthesis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(B)DNA chain elongation is 3' to 5'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(C)DNA polymerase</a:t>
            </a:r>
            <a:r>
              <a:rPr lang="zh-TW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Ⅲ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is the replicating enzyme used in E.coli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(D)Primers, DNA template and 4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dNTPs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are required for DNA synthesis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9402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96-9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3" y="1390918"/>
            <a:ext cx="939394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Topoisomerases can: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A.change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the number of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basepairs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in a DNA molecule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 </a:t>
            </a:r>
            <a:r>
              <a:rPr lang="en-US" altLang="zh-TW" sz="3200" kern="100" dirty="0" err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B.change</a:t>
            </a: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the linking number of a DNA molecule</a:t>
            </a:r>
            <a:endParaRPr lang="zh-TW" altLang="zh-TW" sz="3200" kern="100" dirty="0">
              <a:solidFill>
                <a:srgbClr val="FF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C.convert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D isomer of nucleotides to L isomer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D.synthesize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RNA primer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6900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96-10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403797"/>
            <a:ext cx="935530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Which protein is involved only in the initiation of DNA replication 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but not at 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the DNA chain elongation process in E.coli cells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?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   </a:t>
            </a:r>
            <a:r>
              <a:rPr lang="en-US" altLang="zh-TW" sz="3200" kern="100" dirty="0" err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A.DnaA</a:t>
            </a:r>
            <a:endParaRPr lang="zh-TW" altLang="zh-TW" sz="3200" kern="100" dirty="0">
              <a:solidFill>
                <a:srgbClr val="FF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B.DnaB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C.primase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  D.SSB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60734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96-12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442435"/>
            <a:ext cx="926515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Which of the following subunits is required for the 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optimal </a:t>
            </a:r>
            <a:r>
              <a:rPr lang="en-US" altLang="zh-TW" sz="3200" kern="100" dirty="0" err="1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processivity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of E.coli DNA Pol III?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A.alpha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subunit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B.gamma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comples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   </a:t>
            </a:r>
            <a:r>
              <a:rPr lang="en-US" altLang="zh-TW" sz="3200" kern="100" dirty="0" err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C.beta</a:t>
            </a: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subunit</a:t>
            </a:r>
            <a:endParaRPr lang="zh-TW" altLang="zh-TW" sz="3200" kern="100" dirty="0">
              <a:solidFill>
                <a:srgbClr val="FF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D.tau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subunit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075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96-15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313646"/>
            <a:ext cx="846666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Which protein can catalyze the pairing of a single-strand DNA molecule 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with a 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complementary region of a duplex DNA molecule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: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A.RuvAB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B.RecBCD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 err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C.RecA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D.SSB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6338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96-16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236373"/>
            <a:ext cx="846666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Transposition can be distinguished from other types of recombination in 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that the 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target site in the recipient DNA becomes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: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A.deleted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 err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B.duplicated</a:t>
            </a: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and located in each side of the insertion with the same order</a:t>
            </a:r>
            <a:endParaRPr lang="zh-TW" altLang="zh-TW" sz="3200" kern="100" dirty="0">
              <a:solidFill>
                <a:srgbClr val="FF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C.duplicated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and located in each side of the insertion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wiht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inverted order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D.amplified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0355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96-17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339403"/>
            <a:ext cx="846666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Recombination between two inverted repeats in the same DNA molecule 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can generate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: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  (A)inversion of the DNA fragment flanked by the repeats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 (B)deletion of the DNA fragment flanked by the repeats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 (C)duplication of the DNA fragment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 (D)none of above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7301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96-18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313646"/>
            <a:ext cx="84666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Which of the following DNA repair process is used to repair the 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presence of 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uracil in the DNA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(a)nucleotide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exicision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repain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(b)mismatch repair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(c)methyl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transferase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(d)base excision repair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8647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96-19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262130"/>
            <a:ext cx="84666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What type of DNA damages are recognized and repaired by 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nucleotide-excision 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repair system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: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A.DNA double-Strand breaks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B.abnormal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bases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 err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C.lesion</a:t>
            </a: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that cause structure changes</a:t>
            </a:r>
            <a:endParaRPr lang="zh-TW" altLang="zh-TW" sz="3200" kern="100" dirty="0">
              <a:solidFill>
                <a:srgbClr val="FF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D.AP sites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6875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CH20 – No.6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Rectangle 3"/>
          <p:cNvSpPr/>
          <p:nvPr/>
        </p:nvSpPr>
        <p:spPr>
          <a:xfrm>
            <a:off x="677334" y="2023483"/>
            <a:ext cx="875000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Ammonia</a:t>
            </a:r>
            <a:r>
              <a:rPr lang="zh-TW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的毒性來自其對胺基酸和能量代謝的影響。</a:t>
            </a:r>
            <a:r>
              <a:rPr lang="en-US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Ammonia</a:t>
            </a:r>
            <a:r>
              <a:rPr lang="zh-TW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的累積會使</a:t>
            </a:r>
            <a:r>
              <a:rPr lang="en-US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glutamate dehydrogenase</a:t>
            </a:r>
            <a:r>
              <a:rPr lang="zh-TW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反應不斷進行，大量消耗</a:t>
            </a:r>
            <a:r>
              <a:rPr lang="en-US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TCA cycle</a:t>
            </a:r>
            <a:r>
              <a:rPr lang="zh-TW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的中間產物</a:t>
            </a:r>
            <a:r>
              <a:rPr lang="en-US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(alpha-</a:t>
            </a:r>
            <a:r>
              <a:rPr lang="en-US" altLang="zh-TW" sz="4400" b="1" dirty="0" err="1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ketoglutarate</a:t>
            </a:r>
            <a:r>
              <a:rPr lang="en-US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r>
              <a:rPr lang="zh-TW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和</a:t>
            </a:r>
            <a:r>
              <a:rPr lang="en-US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NADH</a:t>
            </a:r>
            <a:r>
              <a:rPr lang="zh-TW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，並使</a:t>
            </a:r>
            <a:r>
              <a:rPr lang="en-US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ATP</a:t>
            </a:r>
            <a:r>
              <a:rPr lang="zh-TW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不足。另外也會影響</a:t>
            </a:r>
            <a:r>
              <a:rPr lang="en-US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CNS</a:t>
            </a:r>
            <a:r>
              <a:rPr lang="zh-TW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endParaRPr lang="zh-TW" altLang="zh-TW" sz="4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398" y="184578"/>
            <a:ext cx="8280400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8796270" y="968660"/>
            <a:ext cx="1571223" cy="4222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11462197" y="968659"/>
            <a:ext cx="482602" cy="3965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Rectangle 7"/>
          <p:cNvSpPr/>
          <p:nvPr/>
        </p:nvSpPr>
        <p:spPr>
          <a:xfrm>
            <a:off x="10600385" y="968659"/>
            <a:ext cx="715494" cy="3965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950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96-20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785611" y="1313645"/>
            <a:ext cx="835838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Dam-dependent mismatch repair system can repair mismatch(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eg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.,GT) 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generated 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after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replication.What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is the role of methylation by DNA adenine </a:t>
            </a:r>
            <a:r>
              <a:rPr lang="en-US" altLang="zh-TW" sz="3200" kern="100" dirty="0" err="1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methylase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(dam) in this repair process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?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A.to induce the synthesis of repair enzymes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B.to inhibit DNA chain elongation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C.to stimulate DNA recombination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 D.to distinguish newly-synthesized strand from the old template strand</a:t>
            </a:r>
            <a:endParaRPr lang="zh-TW" altLang="zh-TW" sz="3200" kern="1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9457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96-21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3" y="1300766"/>
            <a:ext cx="954849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The Ames test is used to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(a)detect bacterial virus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(b)determine the rate of DNA replication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(c)exam the potency of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antibolitics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(d)measure the mutagenic effect of various chemical compound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2412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911" y="622479"/>
            <a:ext cx="8596668" cy="1320800"/>
          </a:xfrm>
        </p:spPr>
        <p:txBody>
          <a:bodyPr/>
          <a:lstStyle/>
          <a:p>
            <a:r>
              <a:rPr lang="en-US" altLang="zh-TW" dirty="0" smtClean="0"/>
              <a:t>96-22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39911" y="1390918"/>
            <a:ext cx="1032122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Which is correct about that the Linking Number of DNA cannot: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(a) be present while being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transcripted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(b) be present when two strands of DNA are coiled together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(c) occur when there is a nick in the double helix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(d)occur in compact DNA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9908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4004" y="1144072"/>
            <a:ext cx="8299241" cy="5713928"/>
          </a:xfrm>
        </p:spPr>
        <p:txBody>
          <a:bodyPr>
            <a:normAutofit/>
          </a:bodyPr>
          <a:lstStyle/>
          <a:p>
            <a:pPr algn="ctr"/>
            <a:r>
              <a:rPr lang="en-US" altLang="zh-TW" sz="5400" dirty="0" err="1" smtClean="0"/>
              <a:t>D</a:t>
            </a:r>
            <a:r>
              <a:rPr lang="en-US" altLang="zh-CN" sz="5400" dirty="0" err="1" smtClean="0"/>
              <a:t>r.Wong</a:t>
            </a:r>
            <a:r>
              <a:rPr lang="en-US" altLang="zh-CN" sz="5400" dirty="0" smtClean="0"/>
              <a:t> </a:t>
            </a:r>
            <a:r>
              <a:rPr lang="en-US" altLang="zh-CN" sz="5400" dirty="0" smtClean="0"/>
              <a:t>95</a:t>
            </a:r>
            <a:endParaRPr lang="zh-TW" alt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121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95-4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3" y="1399074"/>
            <a:ext cx="1033410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/>
              <a:t>Which activity of bacterial DNA polymerase is used for editing(proofreading</a:t>
            </a:r>
            <a:r>
              <a:rPr lang="en-US" altLang="zh-TW" sz="3200" dirty="0" smtClean="0"/>
              <a:t>)?</a:t>
            </a:r>
            <a:endParaRPr lang="zh-TW" altLang="zh-TW" sz="3200" dirty="0"/>
          </a:p>
          <a:p>
            <a:r>
              <a:rPr lang="en-US" altLang="zh-TW" sz="3200" dirty="0">
                <a:solidFill>
                  <a:srgbClr val="FF0000"/>
                </a:solidFill>
              </a:rPr>
              <a:t>  A.3' to 5' exonuclease</a:t>
            </a:r>
            <a:endParaRPr lang="zh-TW" altLang="zh-TW" sz="3200" dirty="0">
              <a:solidFill>
                <a:srgbClr val="FF0000"/>
              </a:solidFill>
            </a:endParaRPr>
          </a:p>
          <a:p>
            <a:r>
              <a:rPr lang="en-US" altLang="zh-TW" sz="3200" dirty="0"/>
              <a:t>  B.5' to 3' exonuclease</a:t>
            </a:r>
            <a:endParaRPr lang="zh-TW" altLang="zh-TW" sz="3200" dirty="0"/>
          </a:p>
          <a:p>
            <a:r>
              <a:rPr lang="en-US" altLang="zh-TW" sz="3200" dirty="0"/>
              <a:t>  </a:t>
            </a:r>
            <a:r>
              <a:rPr lang="en-US" altLang="zh-TW" sz="3200" dirty="0" err="1"/>
              <a:t>C.RNAse</a:t>
            </a:r>
            <a:r>
              <a:rPr lang="en-US" altLang="zh-TW" sz="3200" dirty="0"/>
              <a:t> H</a:t>
            </a:r>
            <a:endParaRPr lang="zh-TW" altLang="zh-TW" sz="3200" dirty="0"/>
          </a:p>
          <a:p>
            <a:r>
              <a:rPr lang="en-US" altLang="zh-TW" sz="3200" dirty="0"/>
              <a:t>  </a:t>
            </a:r>
            <a:r>
              <a:rPr lang="en-US" altLang="zh-TW" sz="3200" dirty="0" err="1"/>
              <a:t>D.polymerization</a:t>
            </a:r>
            <a:r>
              <a:rPr lang="en-US" altLang="zh-TW" sz="3200" dirty="0"/>
              <a:t> activity</a:t>
            </a:r>
            <a:endParaRPr lang="zh-TW" altLang="zh-TW" sz="3200" dirty="0"/>
          </a:p>
        </p:txBody>
      </p:sp>
    </p:spTree>
    <p:extLst>
      <p:ext uri="{BB962C8B-B14F-4D97-AF65-F5344CB8AC3E}">
        <p14:creationId xmlns:p14="http://schemas.microsoft.com/office/powerpoint/2010/main" val="311618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95-11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223493"/>
            <a:ext cx="84666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Which enzyme is used to remove RNA primer from the Okazaki DNA fragments in E.coli 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cells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?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pl-PL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A.DNA PolI</a:t>
            </a:r>
            <a:endParaRPr lang="zh-TW" altLang="zh-TW" sz="3200" kern="100" dirty="0">
              <a:solidFill>
                <a:srgbClr val="FF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pl-PL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B.DNA PolII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pl-PL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C.DNA PolIII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pl-PL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D.RNA polymerase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5875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95-14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313645"/>
            <a:ext cx="84666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Damaged base in DNA can be removed by specific glycosylase to produce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: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A.a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break or nick in DNA backbone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 B.an AP site</a:t>
            </a:r>
            <a:endParaRPr lang="zh-TW" altLang="zh-TW" sz="3200" kern="100" dirty="0">
              <a:solidFill>
                <a:srgbClr val="FF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C.a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double-strand break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D.ATP, which is subsequently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12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95-16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3" y="1300766"/>
            <a:ext cx="969015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Which protein can catalyze the pairing of a single-strand DNA molecule 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with 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a complementary region of a duplex DNA molecule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: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A.RuvAB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B.RecBCD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 err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C.RecA</a:t>
            </a:r>
            <a:endParaRPr lang="zh-TW" altLang="zh-TW" sz="3200" kern="100" dirty="0">
              <a:solidFill>
                <a:srgbClr val="FF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D.SSB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0405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95-18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326524"/>
            <a:ext cx="929091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Which of following DNA repair process can reverse the 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UV-induced </a:t>
            </a:r>
            <a:r>
              <a:rPr lang="en-US" altLang="zh-TW" sz="3200" kern="100" dirty="0" err="1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photoproduct,cyclobutadipyrimidines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, directly to its original 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state (i.e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., two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pyrimindines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):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A.excision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repair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B.mismatch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repair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C.recombination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repair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 err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D.enzymatic</a:t>
            </a: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r>
              <a:rPr lang="en-US" altLang="zh-TW" sz="3200" kern="100" dirty="0" err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photoreactivation</a:t>
            </a:r>
            <a:endParaRPr lang="zh-TW" altLang="zh-TW" sz="3200" kern="1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9336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95-19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275008"/>
            <a:ext cx="84666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What type of DNA damages are recognized and repaired by 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nucleotide-excision 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repair system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: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A.DNA double-Strand breaks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B.abnormal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bases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 err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C.lesion</a:t>
            </a: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that cause structure changes</a:t>
            </a:r>
            <a:endParaRPr lang="zh-TW" altLang="zh-TW" sz="3200" kern="100" dirty="0">
              <a:solidFill>
                <a:srgbClr val="FF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D.AP sites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453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1667" y="171718"/>
            <a:ext cx="1007127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3200" dirty="0"/>
              <a:t>哺乳類動物尿素的形成</a:t>
            </a:r>
            <a:r>
              <a:rPr lang="en-US" altLang="zh-TW" sz="3200" dirty="0"/>
              <a:t>,</a:t>
            </a:r>
            <a:r>
              <a:rPr lang="zh-TW" altLang="zh-TW" sz="3200" dirty="0"/>
              <a:t>主要在何種器官</a:t>
            </a:r>
            <a:r>
              <a:rPr lang="zh-TW" altLang="zh-TW" sz="3200" dirty="0" smtClean="0"/>
              <a:t>進行</a:t>
            </a:r>
            <a:endParaRPr lang="en-US" altLang="zh-TW" sz="3200" dirty="0" smtClean="0"/>
          </a:p>
          <a:p>
            <a:endParaRPr lang="zh-TW" altLang="zh-TW" sz="3200" dirty="0"/>
          </a:p>
          <a:p>
            <a:r>
              <a:rPr lang="en-US" altLang="zh-TW" sz="3200" b="1" dirty="0"/>
              <a:t>Liver</a:t>
            </a:r>
            <a:endParaRPr lang="zh-TW" altLang="zh-TW" sz="3200" dirty="0"/>
          </a:p>
        </p:txBody>
      </p:sp>
    </p:spTree>
    <p:extLst>
      <p:ext uri="{BB962C8B-B14F-4D97-AF65-F5344CB8AC3E}">
        <p14:creationId xmlns:p14="http://schemas.microsoft.com/office/powerpoint/2010/main" val="92108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4004" y="1144072"/>
            <a:ext cx="8299241" cy="5713928"/>
          </a:xfrm>
        </p:spPr>
        <p:txBody>
          <a:bodyPr>
            <a:normAutofit/>
          </a:bodyPr>
          <a:lstStyle/>
          <a:p>
            <a:pPr algn="ctr"/>
            <a:r>
              <a:rPr lang="en-US" altLang="zh-TW" sz="5400" dirty="0" err="1" smtClean="0"/>
              <a:t>D</a:t>
            </a:r>
            <a:r>
              <a:rPr lang="en-US" altLang="zh-CN" sz="5400" dirty="0" err="1" smtClean="0"/>
              <a:t>r.Wong</a:t>
            </a:r>
            <a:r>
              <a:rPr lang="en-US" altLang="zh-CN" sz="5400" dirty="0" smtClean="0"/>
              <a:t> </a:t>
            </a:r>
            <a:r>
              <a:rPr lang="en-US" altLang="zh-CN" sz="5400" dirty="0" smtClean="0"/>
              <a:t>101</a:t>
            </a:r>
            <a:endParaRPr lang="zh-TW" alt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879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101-4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300766"/>
            <a:ext cx="846666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The </a:t>
            </a:r>
            <a:r>
              <a:rPr lang="en-US" altLang="zh-TW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superhelical</a:t>
            </a: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density of a closed circular DNA, which is 1050 </a:t>
            </a:r>
            <a:r>
              <a:rPr lang="en-US" altLang="zh-TW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bp</a:t>
            </a: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and has the linking number of 93, is about?</a:t>
            </a:r>
            <a:endParaRPr lang="zh-TW" altLang="zh-TW" sz="3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(A) -0.01</a:t>
            </a:r>
            <a:endParaRPr lang="zh-TW" altLang="zh-TW" sz="3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(B) -0.07</a:t>
            </a:r>
            <a:endParaRPr lang="zh-TW" altLang="zh-TW" sz="3200" dirty="0">
              <a:solidFill>
                <a:srgbClr val="FF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(C) 0.07</a:t>
            </a:r>
            <a:endParaRPr lang="zh-TW" altLang="zh-TW" sz="3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(D) 10.7  </a:t>
            </a:r>
            <a:endParaRPr lang="en-US" altLang="zh-TW" sz="3200" dirty="0" smtClean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endParaRPr lang="zh-TW" altLang="zh-TW" sz="3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b="1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1050/10.5=100    93-100=-7    -7/100=-0.07</a:t>
            </a:r>
            <a:endParaRPr lang="zh-TW" altLang="zh-TW" sz="3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8426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101-7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408786"/>
            <a:ext cx="929091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Which of the following statements is</a:t>
            </a:r>
            <a:r>
              <a:rPr lang="en-US" altLang="zh-TW" sz="3200" b="1" dirty="0">
                <a:latin typeface="Times New Roman" panose="02020603050405020304" pitchFamily="18" charset="0"/>
                <a:ea typeface="新細明體" panose="02020500000000000000" pitchFamily="18" charset="-120"/>
              </a:rPr>
              <a:t> incorrect</a:t>
            </a: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? 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(A) RNA may be used as primer for DNA synthesis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(B) DNA chain elongation is 5’ to 3’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(C) DNA polymerase II is the replicating enzyme used in E. coli    </a:t>
            </a:r>
            <a:r>
              <a:rPr lang="zh-TW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應為</a:t>
            </a: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pol3</a:t>
            </a:r>
            <a:endParaRPr lang="zh-TW" altLang="zh-TW" sz="3200" dirty="0">
              <a:solidFill>
                <a:srgbClr val="FF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(D) Primers, DNA template and all 4 </a:t>
            </a:r>
            <a:r>
              <a:rPr lang="en-US" altLang="zh-TW" sz="32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dNTPs</a:t>
            </a: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are required for DNA synthesis</a:t>
            </a:r>
            <a:endParaRPr lang="zh-TW" altLang="zh-TW" sz="32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3126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101-9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3" y="1287887"/>
            <a:ext cx="932955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What kind of DNA damage will occur if human cells are treated with type II topoisomerase inhibitor?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(A) Base damage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(B) single-strand breaks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(C) double-strand breaks</a:t>
            </a:r>
            <a:endParaRPr lang="zh-TW" altLang="zh-TW" sz="3200" dirty="0">
              <a:solidFill>
                <a:srgbClr val="FF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(D) AP sites</a:t>
            </a:r>
            <a:endParaRPr lang="zh-TW" altLang="zh-TW" sz="32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1885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101-13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300766"/>
            <a:ext cx="84666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Which protein complex in eukaryotes has the activity similar to </a:t>
            </a:r>
            <a:r>
              <a:rPr lang="en-US" altLang="zh-TW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DnaB</a:t>
            </a: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in E-coli?</a:t>
            </a:r>
            <a:endParaRPr lang="zh-TW" altLang="zh-TW" sz="3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(A) ORC</a:t>
            </a:r>
            <a:endParaRPr lang="zh-TW" altLang="zh-TW" sz="3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(B) MCM2-7   (DNA helicase)</a:t>
            </a:r>
            <a:endParaRPr lang="zh-TW" altLang="zh-TW" sz="3200" dirty="0">
              <a:solidFill>
                <a:srgbClr val="FF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(C) SMC protein</a:t>
            </a:r>
            <a:endParaRPr lang="zh-TW" altLang="zh-TW" sz="3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(D) Large T antigen</a:t>
            </a:r>
            <a:endParaRPr lang="zh-TW" altLang="zh-TW" sz="3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5603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101-15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287888"/>
            <a:ext cx="846666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Which protein can catalyze the pairing of a single-strand DNA molecule with a complementary region of a duplex DNA molecule?</a:t>
            </a:r>
            <a:endParaRPr lang="zh-TW" altLang="zh-TW" sz="3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(A) </a:t>
            </a:r>
            <a:r>
              <a:rPr lang="en-US" altLang="zh-TW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RuvAB</a:t>
            </a:r>
            <a:endParaRPr lang="zh-TW" altLang="zh-TW" sz="3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(B) </a:t>
            </a:r>
            <a:r>
              <a:rPr lang="en-US" altLang="zh-TW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RecBCD</a:t>
            </a:r>
            <a:endParaRPr lang="zh-TW" altLang="zh-TW" sz="3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(C) </a:t>
            </a:r>
            <a:r>
              <a:rPr lang="en-US" altLang="zh-TW" sz="32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RecA</a:t>
            </a:r>
            <a:endParaRPr lang="zh-TW" altLang="zh-TW" sz="3200" dirty="0">
              <a:solidFill>
                <a:srgbClr val="FF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(D) SSB</a:t>
            </a:r>
            <a:endParaRPr lang="zh-TW" altLang="zh-TW" sz="3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4987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101-18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287887"/>
            <a:ext cx="846666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TT-dimer </a:t>
            </a:r>
            <a:r>
              <a:rPr lang="zh-TW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要怎麼修復</a:t>
            </a: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   </a:t>
            </a:r>
            <a:endParaRPr lang="zh-TW" altLang="zh-TW" sz="3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b="1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Direct repair: by DNA </a:t>
            </a:r>
            <a:r>
              <a:rPr lang="en-US" altLang="zh-TW" sz="3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photlyases</a:t>
            </a:r>
            <a:endParaRPr lang="zh-TW" altLang="zh-TW" sz="3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6537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4004" y="1144072"/>
            <a:ext cx="8299241" cy="5713928"/>
          </a:xfrm>
        </p:spPr>
        <p:txBody>
          <a:bodyPr>
            <a:normAutofit/>
          </a:bodyPr>
          <a:lstStyle/>
          <a:p>
            <a:pPr algn="ctr"/>
            <a:r>
              <a:rPr lang="en-US" altLang="zh-TW" sz="5400" dirty="0" err="1" smtClean="0"/>
              <a:t>D</a:t>
            </a:r>
            <a:r>
              <a:rPr lang="en-US" altLang="zh-CN" sz="5400" dirty="0" err="1" smtClean="0"/>
              <a:t>r.Wong</a:t>
            </a:r>
            <a:r>
              <a:rPr lang="en-US" altLang="zh-CN" sz="5400" dirty="0" smtClean="0"/>
              <a:t> </a:t>
            </a:r>
            <a:r>
              <a:rPr lang="en-US" altLang="zh-CN" sz="5400" dirty="0" smtClean="0"/>
              <a:t>100</a:t>
            </a:r>
            <a:endParaRPr lang="zh-TW" alt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463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100--3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3" y="1262131"/>
            <a:ext cx="950985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Approximately what function of the human genome </a:t>
            </a:r>
            <a:r>
              <a:rPr lang="en-US" altLang="zh-TW" sz="3200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arre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transposable elements?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(a) 1.5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%</a:t>
            </a:r>
          </a:p>
          <a:p>
            <a:pPr>
              <a:spcAft>
                <a:spcPts val="0"/>
              </a:spcAft>
            </a:pP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(b) 5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%</a:t>
            </a:r>
          </a:p>
          <a:p>
            <a:pPr>
              <a:spcAft>
                <a:spcPts val="0"/>
              </a:spcAft>
            </a:pP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(c) 45</a:t>
            </a:r>
            <a:r>
              <a:rPr lang="en-US" altLang="zh-TW" sz="3200" kern="100" dirty="0" smtClean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%</a:t>
            </a:r>
          </a:p>
          <a:p>
            <a:pPr>
              <a:spcAft>
                <a:spcPts val="0"/>
              </a:spcAft>
            </a:pPr>
            <a:r>
              <a:rPr lang="en-US" altLang="zh-TW" sz="3200" kern="100" dirty="0" smtClean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(d) 80%</a:t>
            </a:r>
            <a:endParaRPr lang="zh-TW" altLang="zh-TW" sz="3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64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100-11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326524"/>
            <a:ext cx="84666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When a DNA molecule is described as replicating </a:t>
            </a:r>
            <a:r>
              <a:rPr lang="en-US" altLang="zh-TW" sz="3200" kern="100" dirty="0" err="1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bidirectionally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, it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means that it has?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a)chain</a:t>
            </a: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(b)independently replicating segments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c)origin</a:t>
            </a: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(d)replication </a:t>
            </a:r>
            <a:r>
              <a:rPr lang="en-US" altLang="zh-TW" sz="3200" kern="100" dirty="0" smtClean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forks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46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CH20 No.7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3" descr="fg20_1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97"/>
          <a:stretch>
            <a:fillRect/>
          </a:stretch>
        </p:blipFill>
        <p:spPr bwMode="auto">
          <a:xfrm>
            <a:off x="719137" y="1563765"/>
            <a:ext cx="9944569" cy="5149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104335" y="964244"/>
            <a:ext cx="2576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i="1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glucose–alanine cycle 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83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100-12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223493"/>
            <a:ext cx="914924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The DNA in a eukaryotic chromosome is best described as :</a:t>
            </a:r>
            <a:endParaRPr lang="zh-TW" altLang="zh-TW" sz="3200" kern="100" dirty="0" smtClean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(A)A single circular double-helix molecule.</a:t>
            </a:r>
            <a:endParaRPr lang="zh-TW" altLang="zh-TW" sz="3200" kern="100" dirty="0" smtClean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 smtClean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(B)A single linear double-helix molecule.</a:t>
            </a:r>
            <a:endParaRPr lang="zh-TW" altLang="zh-TW" sz="3200" kern="100" dirty="0" smtClean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(C)A single linear single-stranded molecule.</a:t>
            </a:r>
            <a:endParaRPr lang="zh-TW" altLang="zh-TW" sz="3200" kern="100" dirty="0" smtClean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(D)Multiple linear double-helix molecules.</a:t>
            </a:r>
            <a:endParaRPr lang="zh-TW" altLang="zh-TW" sz="3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90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100-15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210614"/>
            <a:ext cx="846666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The function of the eukaryotic DNA replication factor PCNA (</a:t>
            </a:r>
            <a:r>
              <a:rPr lang="en-US" altLang="zh-TW" sz="3200" kern="100" dirty="0" err="1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proliferlating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cell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nuclear antigen) is similar to that of the beta-subunit of bacterial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DNA polymerase III in that it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(a)facilitates replication of telomeres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(b)form a circular sliding clamp to increase the </a:t>
            </a:r>
            <a:r>
              <a:rPr lang="en-US" altLang="zh-TW" sz="3200" kern="100" dirty="0" err="1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processivity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 smtClean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of 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replication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(c)has a 3' to 5' proofreading activity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(d)increase the speed but not the </a:t>
            </a:r>
            <a:r>
              <a:rPr lang="en-US" altLang="zh-TW" sz="3200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processivity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of the replication complex</a:t>
            </a:r>
            <a:endParaRPr lang="zh-TW" altLang="zh-TW" sz="3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67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100-16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3" y="1236372"/>
            <a:ext cx="930379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Can be distinguished from other types of recombination in that the 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target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site in the recipient DNA sequences: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(a)deleted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(b)replication and located in each type of the insertion with the </a:t>
            </a:r>
            <a:r>
              <a:rPr lang="en-US" altLang="zh-TW" sz="3200" kern="100" dirty="0" smtClean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same 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orientation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(c)replication and located in each type of the insertion with the 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inverted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orientation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(d)amplified</a:t>
            </a:r>
            <a:endParaRPr lang="zh-TW" altLang="zh-TW" sz="3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98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100-18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184856"/>
            <a:ext cx="84666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Which of the following DNA repair process is used to repair the presence 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of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uracil in the DNA?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(A)nucleotide excision repair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(B)mismatch repair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(C)methyl </a:t>
            </a:r>
            <a:r>
              <a:rPr lang="en-US" altLang="zh-TW" sz="3200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transferase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(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D)base excision repair</a:t>
            </a:r>
            <a:endParaRPr lang="zh-TW" altLang="zh-TW" sz="3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13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100-21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313645"/>
            <a:ext cx="84666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The Ames test is used to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(a)detect the bacterial viruses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(b)determine the rate of DNA replication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(c)examine the potency of antibiotics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(d)measure the mutagenic effects of various chemical compounds</a:t>
            </a:r>
            <a:endParaRPr lang="zh-TW" altLang="zh-TW" sz="3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314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100-22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313646"/>
            <a:ext cx="84666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It is correct to say that DNA supercoil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cannot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(a)be induced by strand </a:t>
            </a:r>
            <a:r>
              <a:rPr lang="en-US" altLang="zh-TW" sz="3200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seperation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(b)be induced by </a:t>
            </a:r>
            <a:r>
              <a:rPr lang="en-US" altLang="zh-TW" sz="3200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underwinding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double helix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(c)occur when a closed-circular double-strand DNA has a nick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(d)result in DNA compacting</a:t>
            </a:r>
            <a:endParaRPr lang="zh-TW" altLang="zh-TW" sz="3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81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100-23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210614"/>
            <a:ext cx="846666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 base-excision repair, the first enzyme to act is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(a)AP endonuclease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(b)Dam </a:t>
            </a:r>
            <a:r>
              <a:rPr lang="en-US" altLang="zh-TW" sz="3200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methylase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(c)DNA glycosylase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(d)DNA polymerase</a:t>
            </a:r>
            <a:endParaRPr lang="zh-TW" altLang="zh-TW" sz="3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74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100-14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275008"/>
            <a:ext cx="846666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 homologous genetic recombination, </a:t>
            </a:r>
            <a:r>
              <a:rPr lang="en-US" altLang="zh-TW" sz="3200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RecA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protein is involved in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(a)formation of Holliday intermediates and branch migration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(b)nicking the two duplex DNA molecules to initiate the reaction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(c)pairing a DNA strand from one duplex DNA molecule with 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sequences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 another duplex, regardless of complementarity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(d)resolution of the Holiday intermediate</a:t>
            </a:r>
            <a:endParaRPr lang="zh-TW" altLang="zh-TW" sz="3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64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4004" y="1144072"/>
            <a:ext cx="8299241" cy="5713928"/>
          </a:xfrm>
        </p:spPr>
        <p:txBody>
          <a:bodyPr>
            <a:normAutofit/>
          </a:bodyPr>
          <a:lstStyle/>
          <a:p>
            <a:pPr algn="ctr"/>
            <a:r>
              <a:rPr lang="en-US" altLang="zh-TW" sz="5400" dirty="0" err="1" smtClean="0"/>
              <a:t>D</a:t>
            </a:r>
            <a:r>
              <a:rPr lang="en-US" altLang="zh-CN" sz="5400" dirty="0" err="1" smtClean="0"/>
              <a:t>r.Wong</a:t>
            </a:r>
            <a:r>
              <a:rPr lang="en-US" altLang="zh-CN" sz="5400" dirty="0" smtClean="0"/>
              <a:t> </a:t>
            </a:r>
            <a:r>
              <a:rPr lang="en-US" altLang="zh-CN" sz="5400" dirty="0" smtClean="0"/>
              <a:t>99</a:t>
            </a:r>
            <a:endParaRPr lang="zh-TW" alt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985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99-4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262130"/>
            <a:ext cx="846666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The </a:t>
            </a:r>
            <a:r>
              <a:rPr lang="en-US" altLang="zh-TW" sz="3200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superhelical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density of a closed circular DNA, which is 1050 </a:t>
            </a:r>
            <a:r>
              <a:rPr lang="en-US" altLang="zh-TW" sz="3200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bp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and 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has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the linking number of 107, is about?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(A)-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0.01</a:t>
            </a: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(B)-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0.7</a:t>
            </a: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n-US" altLang="zh-TW" sz="3200" kern="100" dirty="0" smtClean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C)0.07</a:t>
            </a: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 smtClean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(D)10.7</a:t>
            </a:r>
            <a:endParaRPr lang="zh-TW" altLang="zh-TW" sz="3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54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1668" y="171718"/>
            <a:ext cx="951748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3200" dirty="0"/>
              <a:t>氨基酸代謝過程中</a:t>
            </a:r>
            <a:r>
              <a:rPr lang="en-US" altLang="zh-TW" sz="3200" dirty="0"/>
              <a:t>,</a:t>
            </a:r>
            <a:r>
              <a:rPr lang="zh-TW" altLang="zh-TW" sz="3200" dirty="0"/>
              <a:t>最後是以哪兩種胺基酸的形式</a:t>
            </a:r>
            <a:r>
              <a:rPr lang="en-US" altLang="zh-TW" sz="3200" dirty="0"/>
              <a:t>,</a:t>
            </a:r>
            <a:r>
              <a:rPr lang="zh-TW" altLang="zh-TW" sz="3200" dirty="0"/>
              <a:t>提供</a:t>
            </a:r>
            <a:r>
              <a:rPr lang="en-US" altLang="zh-TW" sz="3200" dirty="0"/>
              <a:t>NH</a:t>
            </a:r>
            <a:r>
              <a:rPr lang="en-US" altLang="zh-TW" sz="3200" baseline="-25000" dirty="0"/>
              <a:t>4</a:t>
            </a:r>
            <a:r>
              <a:rPr lang="en-US" altLang="zh-TW" sz="3200" baseline="30000" dirty="0"/>
              <a:t>+</a:t>
            </a:r>
            <a:r>
              <a:rPr lang="zh-TW" altLang="zh-TW" sz="3200" dirty="0"/>
              <a:t>用於尿素之生成</a:t>
            </a:r>
            <a:r>
              <a:rPr lang="zh-TW" altLang="zh-TW" sz="3200" dirty="0" smtClean="0"/>
              <a:t>反應</a:t>
            </a:r>
            <a:endParaRPr lang="en-US" altLang="zh-TW" sz="3200" dirty="0" smtClean="0"/>
          </a:p>
          <a:p>
            <a:endParaRPr lang="zh-TW" altLang="zh-TW" sz="3200" dirty="0"/>
          </a:p>
          <a:p>
            <a:r>
              <a:rPr lang="en-US" altLang="zh-TW" sz="3200" b="1" dirty="0"/>
              <a:t>Aspartate, glutamate</a:t>
            </a:r>
            <a:endParaRPr lang="zh-TW" altLang="zh-TW" sz="3200" dirty="0"/>
          </a:p>
        </p:txBody>
      </p:sp>
    </p:spTree>
    <p:extLst>
      <p:ext uri="{BB962C8B-B14F-4D97-AF65-F5344CB8AC3E}">
        <p14:creationId xmlns:p14="http://schemas.microsoft.com/office/powerpoint/2010/main" val="117515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99-9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249252"/>
            <a:ext cx="846666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What kind of DNA damage will occur if human cells are treated with type 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II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topoisomerase inhibitor?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(A) base damage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(B) single-strand breaks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(C) double-strand breaks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(D) AP sites</a:t>
            </a:r>
            <a:endParaRPr lang="zh-TW" altLang="zh-TW" sz="3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93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99-14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262131"/>
            <a:ext cx="84666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Damaged base in DNA can be removed by specific glycosylase to produce: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</a:t>
            </a:r>
            <a:r>
              <a:rPr lang="en-US" altLang="zh-TW" sz="3200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A.a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break or nick in DNA backbone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B.an AP site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</a:t>
            </a:r>
            <a:r>
              <a:rPr lang="en-US" altLang="zh-TW" sz="3200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C.a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double-strand break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D.ATP, which is subsequently</a:t>
            </a:r>
            <a:endParaRPr lang="zh-TW" altLang="zh-TW" sz="3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90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4004" y="1144072"/>
            <a:ext cx="8299241" cy="5713928"/>
          </a:xfrm>
        </p:spPr>
        <p:txBody>
          <a:bodyPr>
            <a:normAutofit/>
          </a:bodyPr>
          <a:lstStyle/>
          <a:p>
            <a:pPr algn="ctr"/>
            <a:r>
              <a:rPr lang="en-US" altLang="zh-TW" sz="5400" dirty="0" err="1" smtClean="0"/>
              <a:t>D</a:t>
            </a:r>
            <a:r>
              <a:rPr lang="en-US" altLang="zh-CN" sz="5400" dirty="0" err="1" smtClean="0"/>
              <a:t>r.Wong</a:t>
            </a:r>
            <a:r>
              <a:rPr lang="en-US" altLang="zh-CN" sz="5400" dirty="0" smtClean="0"/>
              <a:t> </a:t>
            </a:r>
            <a:r>
              <a:rPr lang="en-US" altLang="zh-CN" sz="5400" dirty="0" smtClean="0"/>
              <a:t>98</a:t>
            </a:r>
            <a:endParaRPr lang="zh-TW" alt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172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98-12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262131"/>
            <a:ext cx="846666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Dam-dependent mismatch repair system can repair mismatch(</a:t>
            </a:r>
            <a:r>
              <a:rPr lang="en-US" altLang="zh-TW" sz="3200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eg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. GT) 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generated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after replication. What is the role of methylation by DNA 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adenine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methylation (dam) in the repair enzymes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(a) to induces the synthesis of region enzyme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(b) to inhibit DNA </a:t>
            </a:r>
            <a:r>
              <a:rPr lang="en-US" altLang="zh-TW" sz="3200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chaion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enlongation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(c) to stimulate DNA recombination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(d) to distinguish </a:t>
            </a:r>
            <a:r>
              <a:rPr lang="en-US" altLang="zh-TW" sz="3200" kern="100" dirty="0" err="1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mehtyl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-synthesized strand from the old template strand</a:t>
            </a:r>
            <a:endParaRPr lang="zh-TW" altLang="zh-TW" sz="3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0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98-14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326524"/>
            <a:ext cx="84666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Direct repair of 3-methylcytosine requires which of following?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(A)photolyase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(B)</a:t>
            </a:r>
            <a:r>
              <a:rPr lang="en-US" altLang="zh-TW" sz="3200" kern="100" dirty="0" err="1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AlkB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dioxygenase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(C)methyl </a:t>
            </a:r>
            <a:r>
              <a:rPr lang="en-US" altLang="zh-TW" sz="3200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transferase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(D)3-methylcytosine </a:t>
            </a:r>
            <a:r>
              <a:rPr lang="en-US" altLang="zh-TW" sz="3200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transferase</a:t>
            </a:r>
            <a:endParaRPr lang="zh-TW" altLang="zh-TW" sz="3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03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98-15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390918"/>
            <a:ext cx="84666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Which subunit is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not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require for 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elongation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of RNA </a:t>
            </a:r>
            <a:r>
              <a:rPr lang="en-US" altLang="zh-TW" sz="3200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polymsease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?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A)beta</a:t>
            </a: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(B) </a:t>
            </a:r>
            <a:r>
              <a:rPr lang="en-US" altLang="zh-TW" sz="3200" kern="100" dirty="0" err="1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apha</a:t>
            </a:r>
            <a:endParaRPr lang="en-US" altLang="zh-TW" sz="3200" kern="100" dirty="0" smtClean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c)w</a:t>
            </a: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D) sigma</a:t>
            </a:r>
            <a:endParaRPr lang="zh-TW" altLang="zh-TW" sz="3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39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98-16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287887"/>
            <a:ext cx="846666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Briefly describe the function of </a:t>
            </a:r>
            <a:r>
              <a:rPr lang="en-US" altLang="zh-TW" sz="3200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RecBCD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and </a:t>
            </a:r>
            <a:r>
              <a:rPr lang="en-US" altLang="zh-TW" sz="3200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RecA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in the 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homologous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recombination.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 err="1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RecBCD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has the function of helicase and nuclease.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 err="1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RecB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(3’to 5’) </a:t>
            </a:r>
            <a:r>
              <a:rPr lang="en-US" altLang="zh-TW" sz="3200" kern="100" dirty="0" err="1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RecD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(5’to 3’) </a:t>
            </a:r>
            <a:r>
              <a:rPr lang="en-US" altLang="zh-TW" sz="3200" kern="100" dirty="0" err="1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RecC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combine with chi sequence and cleave 5’terminus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 err="1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RecA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promote joint molecule formation and strand exchange+</a:t>
            </a:r>
            <a:endParaRPr lang="zh-TW" altLang="zh-TW" sz="3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33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4004" y="1144072"/>
            <a:ext cx="8299241" cy="5713928"/>
          </a:xfrm>
        </p:spPr>
        <p:txBody>
          <a:bodyPr>
            <a:normAutofit/>
          </a:bodyPr>
          <a:lstStyle/>
          <a:p>
            <a:pPr algn="ctr"/>
            <a:r>
              <a:rPr lang="en-US" altLang="zh-TW" sz="5400" dirty="0" err="1" smtClean="0"/>
              <a:t>D</a:t>
            </a:r>
            <a:r>
              <a:rPr lang="en-US" altLang="zh-CN" sz="5400" dirty="0" err="1" smtClean="0"/>
              <a:t>r.Zhen</a:t>
            </a:r>
            <a:endParaRPr lang="zh-TW" alt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831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Zhen-1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403797"/>
            <a:ext cx="846666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  <a:tabLst>
                <a:tab pos="304800" algn="l"/>
              </a:tabLs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DNA</a:t>
            </a:r>
            <a:r>
              <a:rPr lang="zh-TW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和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RNA</a:t>
            </a:r>
            <a:r>
              <a:rPr lang="zh-TW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合成中都需有什麼？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(94,96)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04800"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5'triphosphate</a:t>
            </a:r>
            <a:r>
              <a:rPr lang="zh-TW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。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10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Zhen-2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262131"/>
            <a:ext cx="940682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  <a:tabLst>
                <a:tab pos="304800" algn="l"/>
              </a:tabLst>
            </a:pP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Phosphophenolpyvurate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(PEP)</a:t>
            </a:r>
            <a:r>
              <a:rPr lang="zh-TW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在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hydrolysis</a:t>
            </a:r>
            <a:r>
              <a:rPr lang="zh-TW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之後如何穩定？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(94,95,97)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04800">
              <a:spcAft>
                <a:spcPts val="0"/>
              </a:spcAft>
            </a:pP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Tautomerization</a:t>
            </a:r>
            <a:r>
              <a:rPr lang="zh-TW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。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305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CH20 - No.8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3" descr="fg20_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00"/>
          <a:stretch>
            <a:fillRect/>
          </a:stretch>
        </p:blipFill>
        <p:spPr bwMode="auto">
          <a:xfrm>
            <a:off x="5213798" y="139521"/>
            <a:ext cx="5648325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946265" y="5679583"/>
            <a:ext cx="502276" cy="1674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Rectangle 5"/>
          <p:cNvSpPr/>
          <p:nvPr/>
        </p:nvSpPr>
        <p:spPr>
          <a:xfrm>
            <a:off x="8448541" y="6271551"/>
            <a:ext cx="502276" cy="1674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77334" y="3580327"/>
            <a:ext cx="40096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b="1" dirty="0">
                <a:ea typeface="ＭＳ Ｐゴシック" panose="020B0600070205080204" pitchFamily="34" charset="-128"/>
              </a:rPr>
              <a:t>The Krebs–</a:t>
            </a:r>
            <a:r>
              <a:rPr lang="en-US" altLang="zh-TW" b="1" dirty="0" err="1">
                <a:ea typeface="ＭＳ Ｐゴシック" panose="020B0600070205080204" pitchFamily="34" charset="-128"/>
              </a:rPr>
              <a:t>Henseleit</a:t>
            </a:r>
            <a:r>
              <a:rPr lang="en-US" altLang="zh-TW" b="1" dirty="0">
                <a:ea typeface="ＭＳ Ｐゴシック" panose="020B0600070205080204" pitchFamily="34" charset="-128"/>
              </a:rPr>
              <a:t> urea cycle:</a:t>
            </a:r>
          </a:p>
        </p:txBody>
      </p:sp>
    </p:spTree>
    <p:extLst>
      <p:ext uri="{BB962C8B-B14F-4D97-AF65-F5344CB8AC3E}">
        <p14:creationId xmlns:p14="http://schemas.microsoft.com/office/powerpoint/2010/main" val="114795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Zhen-3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313645"/>
            <a:ext cx="949697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  <a:tabLst>
                <a:tab pos="304800" algn="l"/>
              </a:tabLs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products</a:t>
            </a:r>
            <a:r>
              <a:rPr lang="zh-TW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為何比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reactants</a:t>
            </a:r>
            <a:r>
              <a:rPr lang="zh-TW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穩定？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(94)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04800">
              <a:spcAft>
                <a:spcPts val="0"/>
              </a:spcAft>
            </a:pPr>
            <a:r>
              <a:rPr lang="zh-TW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因為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electrostatic repulsion released by charged separation</a:t>
            </a:r>
            <a:r>
              <a:rPr lang="zh-TW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、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ionization</a:t>
            </a:r>
            <a:r>
              <a:rPr lang="zh-TW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、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resonance</a:t>
            </a:r>
            <a:r>
              <a:rPr lang="zh-TW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和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tautomerization</a:t>
            </a:r>
            <a:r>
              <a:rPr lang="zh-TW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的關係。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2022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4004" y="1144072"/>
            <a:ext cx="8299241" cy="5713928"/>
          </a:xfrm>
        </p:spPr>
        <p:txBody>
          <a:bodyPr>
            <a:normAutofit/>
          </a:bodyPr>
          <a:lstStyle/>
          <a:p>
            <a:pPr algn="ctr"/>
            <a:r>
              <a:rPr lang="en-US" altLang="zh-TW" sz="5400" dirty="0" err="1" smtClean="0"/>
              <a:t>D</a:t>
            </a:r>
            <a:r>
              <a:rPr lang="en-US" altLang="zh-CN" sz="5400" dirty="0" err="1" smtClean="0"/>
              <a:t>r.Zhen</a:t>
            </a:r>
            <a:r>
              <a:rPr lang="en-US" altLang="zh-CN" sz="5400" dirty="0" smtClean="0"/>
              <a:t>-homework</a:t>
            </a:r>
            <a:endParaRPr lang="zh-TW" alt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881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017" y="1930401"/>
            <a:ext cx="9641983" cy="492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HW-1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326524"/>
            <a:ext cx="84666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Which of the following metabolic flux is decreased during starvation?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lphaUcParenBoth"/>
            </a:pP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lipolysis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lphaUcParenBoth"/>
            </a:pPr>
            <a:r>
              <a:rPr lang="zh-TW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β</a:t>
            </a: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-oxidation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lphaUcParenBoth"/>
            </a:pPr>
            <a:r>
              <a:rPr lang="en-US" altLang="zh-TW" sz="32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ketogenesis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lphaUcParenBoth"/>
            </a:pP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citric acid cycle</a:t>
            </a:r>
            <a:endParaRPr lang="zh-TW" altLang="zh-TW" sz="32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0578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HW-2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223493"/>
            <a:ext cx="846666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Type 2 diabetes is distinct from type 1 diabetes in that: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lphaUcParenBoth"/>
            </a:pP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type 2 diabetes is treatable with insulin administration.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lphaUcParenBoth"/>
            </a:pP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type 2 is associated with an inability to produce insulin.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lphaUcParenBoth"/>
            </a:pP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type 2 is associated with increased blood glucose levels.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lphaUcParenBoth"/>
            </a:pP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type 2 diabetes is associated with an inability to respond to insulin.</a:t>
            </a:r>
            <a:endParaRPr lang="zh-TW" altLang="zh-TW" sz="32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445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4630" t="6822" r="20734" b="5149"/>
          <a:stretch/>
        </p:blipFill>
        <p:spPr>
          <a:xfrm>
            <a:off x="5011227" y="1902077"/>
            <a:ext cx="7180773" cy="49559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HW-3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352282"/>
            <a:ext cx="84666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Which of the following hormone/molecule promotes food intake?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lphaUcParenBoth"/>
            </a:pP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activation of AMPK</a:t>
            </a:r>
            <a:endParaRPr lang="zh-TW" altLang="zh-TW" sz="3200" dirty="0">
              <a:solidFill>
                <a:srgbClr val="FF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lphaUcParenBoth"/>
            </a:pP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insulin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lphaUcParenBoth"/>
            </a:pP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activation of PI3K-mTOR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lphaUcParenBoth"/>
            </a:pP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leptin</a:t>
            </a:r>
            <a:endParaRPr lang="zh-TW" altLang="zh-TW" sz="32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8384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365" y="0"/>
            <a:ext cx="5841274" cy="34257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HW-4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97784" y="1642056"/>
            <a:ext cx="846666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Which of the following is false?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lphaUcParenBoth"/>
            </a:pP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during fasting, high NAD/NADH ratio activates SIRT1 to </a:t>
            </a:r>
            <a:r>
              <a:rPr lang="en-US" altLang="zh-TW" sz="32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deacetylate</a:t>
            </a: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PGC-1.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lphaUcParenBoth"/>
            </a:pP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result in decreased gluconeogenesis in liver.</a:t>
            </a:r>
            <a:endParaRPr lang="zh-TW" altLang="zh-TW" sz="3200" dirty="0">
              <a:solidFill>
                <a:srgbClr val="FF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lphaUcParenBoth"/>
            </a:pP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result in increased fatty acid oxidation in skeletal and heart muscle.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lphaUcParenBoth"/>
            </a:pP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AMPK phosphorylates and activates PGC-lα.</a:t>
            </a:r>
            <a:endParaRPr lang="zh-TW" altLang="zh-TW" sz="32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6355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9876" t="5942" r="22120" b="7262"/>
          <a:stretch/>
        </p:blipFill>
        <p:spPr>
          <a:xfrm>
            <a:off x="6474329" y="1519707"/>
            <a:ext cx="5717671" cy="53382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HW-5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97785" y="1030310"/>
            <a:ext cx="846666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Regarding AMPK signaling in of fuel metabolism, which of the following is false?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lphaUcParenBoth"/>
            </a:pP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AMPK is activated when the energy </a:t>
            </a:r>
            <a:r>
              <a:rPr lang="en-US" altLang="zh-TW" sz="32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       charge </a:t>
            </a: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of the cell is low.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lphaUcParenBoth"/>
            </a:pP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AMPK is activated by </a:t>
            </a:r>
            <a:r>
              <a:rPr lang="en-US" altLang="zh-TW" sz="32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high                 AMP/ATP </a:t>
            </a: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ratio.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lphaUcParenBoth"/>
            </a:pP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AMPK stimulating pathways that </a:t>
            </a:r>
            <a:r>
              <a:rPr lang="en-US" altLang="zh-TW" sz="3200" dirty="0" smtClean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            utilize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ATP.</a:t>
            </a:r>
            <a:endParaRPr lang="zh-TW" altLang="zh-TW" sz="3200" dirty="0">
              <a:solidFill>
                <a:srgbClr val="FF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lphaUcParenBoth"/>
            </a:pP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AMPK stimulates glycolysis in heart </a:t>
            </a:r>
            <a:r>
              <a:rPr lang="en-US" altLang="zh-TW" sz="32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           via </a:t>
            </a:r>
            <a:r>
              <a:rPr lang="en-US" altLang="zh-TW" sz="32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stimulats</a:t>
            </a: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PFK-2/FBPase-2 activity.</a:t>
            </a:r>
            <a:endParaRPr lang="zh-TW" altLang="zh-TW" sz="32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1611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155" y="3028341"/>
            <a:ext cx="7514419" cy="40582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HW-6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1068947"/>
            <a:ext cx="84666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Regarding </a:t>
            </a:r>
            <a:r>
              <a:rPr lang="en-US" altLang="zh-TW" sz="32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mTOR</a:t>
            </a: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signaling in of fuel metabolism, which of the following is false?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lphaUcParenBoth"/>
            </a:pPr>
            <a:r>
              <a:rPr lang="en-US" altLang="zh-TW" sz="32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mTOR</a:t>
            </a: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is active under nutrient-rich conditions.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lphaUcParenBoth"/>
            </a:pP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Activated </a:t>
            </a:r>
            <a:r>
              <a:rPr lang="en-US" altLang="zh-TW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mTOR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inhibits catabolic processes.</a:t>
            </a:r>
            <a:endParaRPr lang="zh-TW" altLang="zh-TW" sz="3200" dirty="0">
              <a:solidFill>
                <a:srgbClr val="FF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lphaUcParenBoth"/>
            </a:pPr>
            <a:r>
              <a:rPr lang="en-US" altLang="zh-TW" sz="32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Akt</a:t>
            </a: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induces mTORC1 activation.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lphaUcParenBoth"/>
            </a:pP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TSC inhibits mTORC1 activation.</a:t>
            </a:r>
            <a:endParaRPr lang="zh-TW" altLang="zh-TW" sz="32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025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742" y="1674254"/>
            <a:ext cx="10144260" cy="51837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HW-7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352282"/>
            <a:ext cx="846666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What is the preferred fuel source of heart muscle?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lphaUcParenBoth"/>
            </a:pP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Ketone bodies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lphaUcParenBoth"/>
            </a:pP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Protein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lphaUcParenBoth"/>
            </a:pP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Fatty acids</a:t>
            </a:r>
            <a:endParaRPr lang="zh-TW" altLang="zh-TW" sz="3200" dirty="0">
              <a:solidFill>
                <a:srgbClr val="FF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lphaUcParenBoth"/>
            </a:pP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Glucose</a:t>
            </a:r>
            <a:endParaRPr lang="zh-TW" altLang="zh-TW" sz="32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3686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4004" y="1144072"/>
            <a:ext cx="8299241" cy="5713928"/>
          </a:xfrm>
        </p:spPr>
        <p:txBody>
          <a:bodyPr>
            <a:normAutofit/>
          </a:bodyPr>
          <a:lstStyle/>
          <a:p>
            <a:pPr algn="ctr"/>
            <a:r>
              <a:rPr lang="en-US" altLang="zh-TW" sz="5400" dirty="0" smtClean="0"/>
              <a:t>D</a:t>
            </a:r>
            <a:r>
              <a:rPr lang="en-US" altLang="zh-CN" sz="5400" dirty="0" smtClean="0"/>
              <a:t>r.Ko-101</a:t>
            </a:r>
            <a:endParaRPr lang="zh-TW" alt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105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1668" y="171718"/>
            <a:ext cx="951748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3200" dirty="0"/>
              <a:t>氨基酸有二十種</a:t>
            </a:r>
            <a:r>
              <a:rPr lang="en-US" altLang="zh-TW" sz="3200" dirty="0"/>
              <a:t>,</a:t>
            </a:r>
            <a:r>
              <a:rPr lang="zh-TW" altLang="zh-TW" sz="3200" dirty="0"/>
              <a:t>其氨基</a:t>
            </a:r>
            <a:r>
              <a:rPr lang="en-US" altLang="zh-TW" sz="3200" dirty="0"/>
              <a:t>(amino group)</a:t>
            </a:r>
            <a:r>
              <a:rPr lang="zh-TW" altLang="zh-TW" sz="3200" dirty="0"/>
              <a:t>的代謝會收斂到哪一種氨基酸才進入尿素循環</a:t>
            </a:r>
            <a:r>
              <a:rPr lang="en-US" altLang="zh-TW" sz="3200" dirty="0"/>
              <a:t>,</a:t>
            </a:r>
            <a:r>
              <a:rPr lang="zh-TW" altLang="zh-TW" sz="3200" dirty="0"/>
              <a:t>此反應名稱及</a:t>
            </a:r>
          </a:p>
          <a:p>
            <a:r>
              <a:rPr lang="zh-TW" altLang="zh-TW" sz="3200" dirty="0"/>
              <a:t>受質</a:t>
            </a:r>
            <a:r>
              <a:rPr lang="zh-TW" altLang="zh-TW" sz="3200" dirty="0" smtClean="0"/>
              <a:t>為何</a:t>
            </a:r>
            <a:endParaRPr lang="en-US" altLang="zh-TW" sz="3200" dirty="0" smtClean="0"/>
          </a:p>
          <a:p>
            <a:endParaRPr lang="zh-TW" altLang="zh-TW" sz="3200" dirty="0"/>
          </a:p>
          <a:p>
            <a:r>
              <a:rPr lang="en-US" altLang="zh-TW" sz="3200" b="1" dirty="0"/>
              <a:t>Glutamate; amino group catabolism</a:t>
            </a:r>
            <a:endParaRPr lang="zh-TW" altLang="zh-TW" sz="3200" dirty="0"/>
          </a:p>
        </p:txBody>
      </p:sp>
    </p:spTree>
    <p:extLst>
      <p:ext uri="{BB962C8B-B14F-4D97-AF65-F5344CB8AC3E}">
        <p14:creationId xmlns:p14="http://schemas.microsoft.com/office/powerpoint/2010/main" val="236801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101-3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339403"/>
            <a:ext cx="846666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RNA polymerase</a:t>
            </a:r>
            <a:r>
              <a:rPr lang="zh-TW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的哪個</a:t>
            </a: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subunit</a:t>
            </a:r>
            <a:r>
              <a:rPr lang="zh-TW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會辨認</a:t>
            </a: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promoter</a:t>
            </a:r>
            <a:endParaRPr lang="zh-TW" altLang="zh-TW" sz="3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(A) Alpha</a:t>
            </a:r>
            <a:endParaRPr lang="zh-TW" altLang="zh-TW" sz="3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(B) Beta</a:t>
            </a:r>
            <a:endParaRPr lang="zh-TW" altLang="zh-TW" sz="3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(C) Sigma</a:t>
            </a:r>
            <a:endParaRPr lang="zh-TW" altLang="zh-TW" sz="3200" dirty="0">
              <a:solidFill>
                <a:srgbClr val="FF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(D) Gamma</a:t>
            </a:r>
            <a:endParaRPr lang="zh-TW" altLang="zh-TW" sz="3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2734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101-4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249251"/>
            <a:ext cx="958712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新細明體" panose="02020500000000000000" pitchFamily="18" charset="-120"/>
              </a:rPr>
              <a:t>Which one is involved in the reaction with ribosome?</a:t>
            </a:r>
            <a:endParaRPr lang="zh-TW" altLang="zh-TW" sz="3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(A) Anticodon arm</a:t>
            </a:r>
            <a:endParaRPr lang="zh-TW" altLang="zh-TW" sz="3200" dirty="0">
              <a:solidFill>
                <a:srgbClr val="FF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(B) D arm</a:t>
            </a:r>
            <a:endParaRPr lang="zh-TW" altLang="zh-TW" sz="3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(C) t-phi-c arm</a:t>
            </a:r>
            <a:endParaRPr lang="zh-TW" altLang="zh-TW" sz="3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(d) Amino acid arm</a:t>
            </a:r>
            <a:endParaRPr lang="zh-TW" altLang="zh-TW" sz="3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0297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101-5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300766"/>
            <a:ext cx="84666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Which sequence element promotes the translation initiation at </a:t>
            </a:r>
            <a:r>
              <a:rPr lang="en-US" altLang="zh-TW" sz="3200" dirty="0">
                <a:solidFill>
                  <a:srgbClr val="00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新細明體" panose="02020500000000000000" pitchFamily="18" charset="-120"/>
              </a:rPr>
              <a:t>ATG </a:t>
            </a: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codon in eukaryotes?</a:t>
            </a:r>
            <a:endParaRPr lang="zh-TW" altLang="zh-TW" sz="3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(A) operator</a:t>
            </a:r>
            <a:endParaRPr lang="zh-TW" altLang="zh-TW" sz="3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(B) </a:t>
            </a:r>
            <a:r>
              <a:rPr lang="en-US" altLang="zh-TW" sz="32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Kozak</a:t>
            </a: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sequence</a:t>
            </a:r>
            <a:endParaRPr lang="zh-TW" altLang="zh-TW" sz="3200" dirty="0">
              <a:solidFill>
                <a:srgbClr val="FF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(C) Shine-</a:t>
            </a:r>
            <a:r>
              <a:rPr lang="en-US" altLang="zh-TW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Dalgarno</a:t>
            </a: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sequence</a:t>
            </a:r>
            <a:endParaRPr lang="zh-TW" altLang="zh-TW" sz="3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(D) UPE sequence</a:t>
            </a:r>
            <a:endParaRPr lang="zh-TW" altLang="zh-TW" sz="3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38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101-10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249251"/>
            <a:ext cx="846666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Which factor is the specific </a:t>
            </a:r>
            <a:r>
              <a:rPr lang="en-US" altLang="zh-TW" sz="3200" b="1" i="1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signal molecule</a:t>
            </a: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required for catabolic repression of E-coli lac operon?</a:t>
            </a:r>
            <a:endParaRPr lang="zh-TW" altLang="zh-TW" sz="3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(A) </a:t>
            </a:r>
            <a:r>
              <a:rPr lang="en-US" altLang="zh-TW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cAMP</a:t>
            </a: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            </a:t>
            </a:r>
            <a:r>
              <a:rPr lang="en-US" altLang="zh-TW" sz="3200" b="1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regulatory </a:t>
            </a:r>
            <a:r>
              <a:rPr lang="en-US" altLang="zh-TW" sz="3200" b="1" i="1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molecules (100</a:t>
            </a:r>
            <a:r>
              <a:rPr lang="zh-TW" altLang="zh-TW" sz="3200" b="1" i="1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考古</a:t>
            </a:r>
            <a:r>
              <a:rPr lang="en-US" altLang="zh-TW" sz="3200" b="1" i="1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)</a:t>
            </a:r>
            <a:endParaRPr lang="zh-TW" altLang="zh-TW" sz="3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(B) </a:t>
            </a:r>
            <a:r>
              <a:rPr lang="en-US" altLang="zh-TW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Allolactose</a:t>
            </a:r>
            <a:endParaRPr lang="zh-TW" altLang="zh-TW" sz="3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(C) beta-</a:t>
            </a:r>
            <a:r>
              <a:rPr lang="en-US" altLang="zh-TW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galactoside</a:t>
            </a: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endParaRPr lang="zh-TW" altLang="zh-TW" sz="3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(D) Glucose</a:t>
            </a:r>
            <a:endParaRPr lang="zh-TW" altLang="zh-TW" sz="32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676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4004" y="1144072"/>
            <a:ext cx="8299241" cy="5713928"/>
          </a:xfrm>
        </p:spPr>
        <p:txBody>
          <a:bodyPr>
            <a:normAutofit/>
          </a:bodyPr>
          <a:lstStyle/>
          <a:p>
            <a:pPr algn="ctr"/>
            <a:r>
              <a:rPr lang="en-US" altLang="zh-TW" sz="5400" dirty="0" smtClean="0"/>
              <a:t>D</a:t>
            </a:r>
            <a:r>
              <a:rPr lang="en-US" altLang="zh-CN" sz="5400" dirty="0" smtClean="0"/>
              <a:t>r.Ko-100</a:t>
            </a:r>
            <a:endParaRPr lang="zh-TW" alt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54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100-2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352283"/>
            <a:ext cx="846666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Which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is 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not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needed for transcription?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sz="32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(a)DNA </a:t>
            </a:r>
            <a:r>
              <a:rPr lang="en-US" altLang="zh-TW" sz="32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template</a:t>
            </a:r>
          </a:p>
          <a:p>
            <a:r>
              <a:rPr lang="en-US" altLang="zh-TW" sz="32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32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(b)DNA-dependent RNA </a:t>
            </a:r>
            <a:r>
              <a:rPr lang="en-US" altLang="zh-TW" sz="32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pol</a:t>
            </a:r>
          </a:p>
          <a:p>
            <a:r>
              <a:rPr lang="en-US" altLang="zh-TW" sz="32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n-US" altLang="zh-TW" sz="3200" dirty="0" smtClean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c)5'primer</a:t>
            </a:r>
          </a:p>
          <a:p>
            <a:r>
              <a:rPr lang="en-US" altLang="zh-TW" sz="32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(d)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885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100-3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287887"/>
            <a:ext cx="846666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Which enzyme is involved in synthesizing mRNA in eukaryotic cells?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 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(a)RNA polymerase </a:t>
            </a:r>
            <a:r>
              <a:rPr lang="en-US" altLang="zh-TW" sz="3200" kern="100" dirty="0" smtClean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II</a:t>
            </a: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 smtClean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(b)RNA-dependent RNA 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polymerase</a:t>
            </a: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(c)RNA polymerase I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(d)RNA polymerase III</a:t>
            </a:r>
            <a:endParaRPr lang="zh-TW" altLang="zh-TW" sz="3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50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100-4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236372"/>
            <a:ext cx="84666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which sequence signature determines the initiation ___ of translation 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bacteria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a) TATA box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b) shine-</a:t>
            </a:r>
            <a:r>
              <a:rPr lang="en-US" altLang="zh-TW" sz="3200" kern="100" dirty="0" err="1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dolgarno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sequence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c) </a:t>
            </a:r>
            <a:r>
              <a:rPr lang="en-US" altLang="zh-TW" sz="3200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kozak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sequence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d) 5' capping region</a:t>
            </a:r>
            <a:endParaRPr lang="zh-TW" altLang="zh-TW" sz="3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71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100-6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287887"/>
            <a:ext cx="84666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Which is the resource used in the mRNA elongation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(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A)ATP</a:t>
            </a: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B)CTP</a:t>
            </a: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n-US" altLang="zh-TW" sz="3200" kern="100" dirty="0" smtClean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C)GTP</a:t>
            </a: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(D)TTP</a:t>
            </a:r>
            <a:endParaRPr lang="zh-TW" altLang="zh-TW" sz="3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34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100-8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236372"/>
            <a:ext cx="846666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Which of the following statements is correct about lac operon in bacteria?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(A)The lac operon is a positive inducer-dependent manner.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(B)Lactose is truly the inducer of the operon.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(C)The activated lac operon turns on the translation of lac Z, Y and </a:t>
            </a:r>
            <a:r>
              <a:rPr lang="en-US" altLang="zh-TW" sz="3200" kern="100" dirty="0" smtClean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 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genes.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(D)The lac operon consist of a single operator.</a:t>
            </a:r>
            <a:endParaRPr lang="zh-TW" altLang="zh-TW" sz="3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53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CH20 No.9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3" descr="fg20_13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96" t="115" b="20297"/>
          <a:stretch/>
        </p:blipFill>
        <p:spPr bwMode="auto">
          <a:xfrm>
            <a:off x="677335" y="1571223"/>
            <a:ext cx="9986372" cy="5142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104335" y="964244"/>
            <a:ext cx="2576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i="1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glucose–alanine cycle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30894" y="4100975"/>
            <a:ext cx="758640" cy="5022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775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100-9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270000"/>
            <a:ext cx="1050152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lac operon</a:t>
            </a:r>
            <a:r>
              <a:rPr lang="zh-TW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的</a:t>
            </a:r>
            <a:r>
              <a:rPr lang="en-US" altLang="zh-TW" sz="3200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catabolite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repression</a:t>
            </a:r>
            <a:r>
              <a:rPr lang="zh-TW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中，哪一個</a:t>
            </a:r>
            <a:r>
              <a:rPr lang="zh-TW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是</a:t>
            </a:r>
            <a:endParaRPr lang="en-US" altLang="zh-TW" sz="3200" kern="100" dirty="0" smtClean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regulatory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molecules?(</a:t>
            </a:r>
            <a:r>
              <a:rPr lang="zh-TW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大概題意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(A)</a:t>
            </a:r>
            <a:r>
              <a:rPr lang="en-US" altLang="zh-TW" sz="3200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allolactose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(B)</a:t>
            </a:r>
            <a:r>
              <a:rPr lang="en-US" altLang="zh-TW" sz="3200" kern="100" dirty="0" err="1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cAMP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(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C)beta-</a:t>
            </a:r>
            <a:r>
              <a:rPr lang="en-US" altLang="zh-TW" sz="3200" kern="100" dirty="0" err="1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galactosidase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(D)</a:t>
            </a:r>
            <a:r>
              <a:rPr lang="en-US" altLang="zh-TW" sz="3200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catabolite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inducer protein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zh-TW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原因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:glucose</a:t>
            </a:r>
            <a:r>
              <a:rPr lang="zh-TW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↓，</a:t>
            </a:r>
            <a:r>
              <a:rPr lang="en-US" altLang="zh-TW" sz="3200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cAMP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zh-TW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為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inducer)</a:t>
            </a:r>
            <a:r>
              <a:rPr lang="zh-TW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↑，與</a:t>
            </a:r>
            <a:r>
              <a:rPr lang="en-US" altLang="zh-TW" sz="3200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catabolite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repressor protein(CRP,</a:t>
            </a:r>
            <a:r>
              <a:rPr lang="zh-TW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為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activator)</a:t>
            </a:r>
            <a:r>
              <a:rPr lang="zh-TW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結合，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bind to </a:t>
            </a:r>
            <a:endParaRPr lang="en-US" altLang="zh-TW" sz="3200" kern="100" dirty="0" smtClean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promoter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sequence</a:t>
            </a:r>
            <a:r>
              <a:rPr lang="zh-TW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→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transcription</a:t>
            </a:r>
            <a:endParaRPr lang="zh-TW" altLang="zh-TW" sz="3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96362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100-10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249251"/>
            <a:ext cx="84666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Which biological reaction is additionally necessary for 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gene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regulation in eukaryotic cell?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(A)chromatin remodeling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(B)recognition of promoter sequence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(C)constitutive gene expression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(D)regulated gene expression</a:t>
            </a:r>
            <a:endParaRPr lang="zh-TW" altLang="zh-TW" sz="3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92210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100-Q1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313645"/>
            <a:ext cx="846666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Please describe three types of RNA processing and their biological functions.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04800"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5’capping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04800"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Alternative splicing: exclude noncoding intron and form mature RNA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04800"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3’ poly A tail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04800"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5’capping&amp;3’ poly A tail prevent RNA from degradation</a:t>
            </a:r>
            <a:endParaRPr lang="zh-TW" altLang="zh-TW" sz="3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36076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100-Q3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365161"/>
            <a:ext cx="84666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please briefly describe the major types of RNA in eukaryotic and provide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the biological significance of them.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04800"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mRNA: a template for translation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04800">
              <a:spcAft>
                <a:spcPts val="0"/>
              </a:spcAft>
            </a:pPr>
            <a:r>
              <a:rPr lang="en-US" altLang="zh-TW" sz="3200" kern="100" dirty="0" err="1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rRNA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: a machinery for synthesizing protein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04800">
              <a:spcAft>
                <a:spcPts val="0"/>
              </a:spcAft>
            </a:pPr>
            <a:r>
              <a:rPr lang="en-US" altLang="zh-TW" sz="3200" kern="100" dirty="0" err="1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tRNA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: to read the information of mRNA</a:t>
            </a:r>
            <a:endParaRPr lang="zh-TW" altLang="zh-TW" sz="3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8467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100-Q4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300767"/>
            <a:ext cx="8466666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Please briefly describe the biological reactions involved in the 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initiation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stage of translation in bacteria.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Small subunit(30s) of ribosome first bind to the mRNA.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IF-1 occupy A site to prevent the entrance of </a:t>
            </a:r>
            <a:r>
              <a:rPr lang="en-US" altLang="zh-TW" sz="3200" kern="100" dirty="0" err="1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tRNA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IF-3 bind on 30s subunit to prevent too early combination of 30s and 50s.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IF-2 bring the </a:t>
            </a:r>
            <a:r>
              <a:rPr lang="en-US" altLang="zh-TW" sz="3200" kern="100" dirty="0" err="1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fMet-tRNA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with GTP to P site.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Then, 50s subunit bind to this complex, GTP hydrolyzed, and initiation factor release.</a:t>
            </a:r>
            <a:endParaRPr lang="zh-TW" altLang="zh-TW" sz="3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41410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100-Q5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287887"/>
            <a:ext cx="846666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Please provide three types of protein post-translational modification 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and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provide their </a:t>
            </a:r>
            <a:r>
              <a:rPr lang="en-US" altLang="zh-TW" sz="3200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biologicsl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significance of gene regulation.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romanLcPeriod"/>
            </a:pP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N-terminal &amp; C-terminal modification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4800"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Acetylation (active translation)/ </a:t>
            </a:r>
            <a:r>
              <a:rPr lang="en-US" altLang="zh-TW" sz="3200" kern="100" dirty="0" err="1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deacetylation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(inactive translation)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romanLcPeriod"/>
            </a:pP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Loss of signal sequences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04800"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Signal peptidase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romanLcPeriod"/>
            </a:pP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Modification of individual amino acid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romanLcPeriod"/>
            </a:pP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Ubiquitination and degradation</a:t>
            </a:r>
            <a:endParaRPr lang="zh-TW" altLang="zh-TW" sz="3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915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1668" y="171718"/>
            <a:ext cx="938869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3200" dirty="0"/>
              <a:t>尿素</a:t>
            </a:r>
            <a:r>
              <a:rPr lang="en-US" altLang="zh-TW" sz="3200" dirty="0"/>
              <a:t>(urea)</a:t>
            </a:r>
            <a:r>
              <a:rPr lang="zh-TW" altLang="zh-TW" sz="3200" dirty="0"/>
              <a:t>為下列哪一種酵素所直接催化之代謝產物</a:t>
            </a:r>
            <a:r>
              <a:rPr lang="en-US" altLang="zh-TW" sz="3200" dirty="0" smtClean="0"/>
              <a:t>?</a:t>
            </a:r>
          </a:p>
          <a:p>
            <a:endParaRPr lang="zh-TW" altLang="zh-TW" sz="3200" dirty="0"/>
          </a:p>
          <a:p>
            <a:r>
              <a:rPr lang="en-US" altLang="zh-TW" sz="3200" b="1" dirty="0" err="1"/>
              <a:t>Arginase</a:t>
            </a:r>
            <a:endParaRPr lang="zh-TW" altLang="zh-TW" sz="3200" dirty="0"/>
          </a:p>
        </p:txBody>
      </p:sp>
    </p:spTree>
    <p:extLst>
      <p:ext uri="{BB962C8B-B14F-4D97-AF65-F5344CB8AC3E}">
        <p14:creationId xmlns:p14="http://schemas.microsoft.com/office/powerpoint/2010/main" val="54984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4004" y="1144072"/>
            <a:ext cx="8299241" cy="5713928"/>
          </a:xfrm>
        </p:spPr>
        <p:txBody>
          <a:bodyPr>
            <a:normAutofit/>
          </a:bodyPr>
          <a:lstStyle/>
          <a:p>
            <a:pPr algn="ctr"/>
            <a:r>
              <a:rPr lang="en-US" altLang="zh-TW" sz="5400" dirty="0"/>
              <a:t>CH 20 </a:t>
            </a:r>
            <a:r>
              <a:rPr lang="en-US" altLang="zh-TW" sz="5400" dirty="0" smtClean="0"/>
              <a:t/>
            </a:r>
            <a:br>
              <a:rPr lang="en-US" altLang="zh-TW" sz="5400" dirty="0" smtClean="0"/>
            </a:br>
            <a:r>
              <a:rPr lang="en-US" altLang="zh-TW" sz="5400" dirty="0" smtClean="0"/>
              <a:t>Metabolism </a:t>
            </a:r>
            <a:r>
              <a:rPr lang="en-US" altLang="zh-TW" sz="5400" dirty="0"/>
              <a:t>of </a:t>
            </a:r>
            <a:r>
              <a:rPr lang="en-US" altLang="zh-TW" sz="5400" dirty="0" smtClean="0"/>
              <a:t>Nitrogenous Compounds l</a:t>
            </a:r>
            <a:r>
              <a:rPr lang="en-US" altLang="zh-TW" sz="5400" dirty="0"/>
              <a:t>: Principles </a:t>
            </a:r>
            <a:r>
              <a:rPr lang="en-US" altLang="zh-TW" sz="5400" dirty="0" smtClean="0"/>
              <a:t>of Biosynthesis</a:t>
            </a:r>
            <a:r>
              <a:rPr lang="en-US" altLang="zh-TW" sz="5400" dirty="0"/>
              <a:t>, </a:t>
            </a:r>
            <a:r>
              <a:rPr lang="en-US" altLang="zh-TW" sz="5400" dirty="0" err="1" smtClean="0"/>
              <a:t>Utilization,and</a:t>
            </a:r>
            <a:r>
              <a:rPr lang="en-US" altLang="zh-TW" sz="5400" dirty="0" smtClean="0"/>
              <a:t> </a:t>
            </a:r>
            <a:r>
              <a:rPr lang="en-US" altLang="zh-TW" sz="5400" dirty="0"/>
              <a:t>Turnover</a:t>
            </a:r>
            <a:endParaRPr lang="zh-TW" alt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823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CH20 – No.10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3" descr="fg20_1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9" r="63252" b="53713"/>
          <a:stretch/>
        </p:blipFill>
        <p:spPr bwMode="auto">
          <a:xfrm>
            <a:off x="4389549" y="425004"/>
            <a:ext cx="3582473" cy="6068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662152" y="2897746"/>
            <a:ext cx="746975" cy="3734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170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1668" y="171718"/>
            <a:ext cx="938869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3200" dirty="0"/>
              <a:t>組織所產生的</a:t>
            </a:r>
            <a:r>
              <a:rPr lang="en-US" altLang="zh-TW" sz="3200" dirty="0"/>
              <a:t>NH</a:t>
            </a:r>
            <a:r>
              <a:rPr lang="en-US" altLang="zh-TW" sz="3200" baseline="-25000" dirty="0"/>
              <a:t>4</a:t>
            </a:r>
            <a:r>
              <a:rPr lang="en-US" altLang="zh-TW" sz="3200" baseline="30000" dirty="0"/>
              <a:t>+</a:t>
            </a:r>
            <a:r>
              <a:rPr lang="zh-TW" altLang="zh-TW" sz="3200" dirty="0"/>
              <a:t>以何種形式運送到代謝的</a:t>
            </a:r>
            <a:r>
              <a:rPr lang="zh-TW" altLang="zh-TW" sz="3200" dirty="0" smtClean="0"/>
              <a:t>器官</a:t>
            </a:r>
            <a:endParaRPr lang="en-US" altLang="zh-TW" sz="3200" dirty="0" smtClean="0"/>
          </a:p>
          <a:p>
            <a:endParaRPr lang="zh-TW" altLang="zh-TW" sz="3200" dirty="0"/>
          </a:p>
          <a:p>
            <a:r>
              <a:rPr lang="en-US" altLang="zh-TW" sz="3200" b="1" dirty="0"/>
              <a:t>Glutamine</a:t>
            </a:r>
            <a:endParaRPr lang="zh-TW" altLang="zh-TW" sz="3200" dirty="0"/>
          </a:p>
        </p:txBody>
      </p:sp>
    </p:spTree>
    <p:extLst>
      <p:ext uri="{BB962C8B-B14F-4D97-AF65-F5344CB8AC3E}">
        <p14:creationId xmlns:p14="http://schemas.microsoft.com/office/powerpoint/2010/main" val="77927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CH20 No.11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3" descr="fg20_13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3" r="28621" b="20297"/>
          <a:stretch/>
        </p:blipFill>
        <p:spPr bwMode="auto">
          <a:xfrm>
            <a:off x="719137" y="1545465"/>
            <a:ext cx="10215026" cy="5167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104335" y="964244"/>
            <a:ext cx="2576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i="1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glucose–alanine cycle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35321" y="4100975"/>
            <a:ext cx="1466978" cy="5022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267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1667" y="171718"/>
            <a:ext cx="974930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3200" dirty="0"/>
              <a:t>試舉出三種參與</a:t>
            </a:r>
            <a:r>
              <a:rPr lang="en-US" altLang="zh-TW" sz="3200" dirty="0"/>
              <a:t>one-carbon transfer</a:t>
            </a:r>
            <a:r>
              <a:rPr lang="zh-TW" altLang="zh-TW" sz="3200" dirty="0"/>
              <a:t>反應的</a:t>
            </a:r>
            <a:r>
              <a:rPr lang="en-US" altLang="zh-TW" sz="3200" dirty="0"/>
              <a:t>cofactor (</a:t>
            </a:r>
            <a:r>
              <a:rPr lang="zh-TW" altLang="zh-TW" sz="3200" dirty="0"/>
              <a:t>別忘了</a:t>
            </a:r>
            <a:r>
              <a:rPr lang="en-US" altLang="zh-TW" sz="3200" dirty="0"/>
              <a:t>biotin</a:t>
            </a:r>
            <a:r>
              <a:rPr lang="en-US" altLang="zh-TW" sz="3200" dirty="0" smtClean="0"/>
              <a:t>)</a:t>
            </a:r>
          </a:p>
          <a:p>
            <a:endParaRPr lang="zh-TW" altLang="zh-TW" sz="3200" dirty="0"/>
          </a:p>
          <a:p>
            <a:r>
              <a:rPr lang="en-US" altLang="zh-TW" sz="3200" b="1" dirty="0"/>
              <a:t>biotin, </a:t>
            </a:r>
            <a:r>
              <a:rPr lang="en-US" altLang="zh-TW" sz="3200" b="1" dirty="0" err="1"/>
              <a:t>tetrahydrofolate</a:t>
            </a:r>
            <a:r>
              <a:rPr lang="en-US" altLang="zh-TW" sz="3200" b="1" dirty="0"/>
              <a:t>(THF), Vit.B</a:t>
            </a:r>
            <a:r>
              <a:rPr lang="en-US" altLang="zh-TW" sz="3200" b="1" baseline="-25000" dirty="0"/>
              <a:t>12</a:t>
            </a:r>
            <a:endParaRPr lang="zh-TW" altLang="zh-TW" sz="3200" dirty="0"/>
          </a:p>
        </p:txBody>
      </p:sp>
    </p:spTree>
    <p:extLst>
      <p:ext uri="{BB962C8B-B14F-4D97-AF65-F5344CB8AC3E}">
        <p14:creationId xmlns:p14="http://schemas.microsoft.com/office/powerpoint/2010/main" val="189249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CH20 – No.12</a:t>
            </a:r>
            <a:endParaRPr lang="zh-TW" alt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899" y="360609"/>
            <a:ext cx="4537600" cy="2541056"/>
          </a:xfrm>
        </p:spPr>
      </p:pic>
      <p:pic>
        <p:nvPicPr>
          <p:cNvPr id="5" name="Picture 3" descr="fg20_2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999" b="9447"/>
          <a:stretch>
            <a:fillRect/>
          </a:stretch>
        </p:blipFill>
        <p:spPr bwMode="auto">
          <a:xfrm>
            <a:off x="677334" y="2479400"/>
            <a:ext cx="7320446" cy="3747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123645" y="1261805"/>
            <a:ext cx="35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Biotin (</a:t>
            </a:r>
            <a:r>
              <a:rPr lang="en-US" altLang="zh-TW" dirty="0" err="1" smtClean="0">
                <a:solidFill>
                  <a:srgbClr val="FF0000"/>
                </a:solidFill>
              </a:rPr>
              <a:t>Carbaxylation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15921" y="4932608"/>
            <a:ext cx="785611" cy="5924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Rectangle 8"/>
          <p:cNvSpPr/>
          <p:nvPr/>
        </p:nvSpPr>
        <p:spPr>
          <a:xfrm>
            <a:off x="5123645" y="3011509"/>
            <a:ext cx="785611" cy="5924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Rectangle 9"/>
          <p:cNvSpPr/>
          <p:nvPr/>
        </p:nvSpPr>
        <p:spPr>
          <a:xfrm>
            <a:off x="10968507" y="2183185"/>
            <a:ext cx="1034603" cy="5924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31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1667" y="171718"/>
            <a:ext cx="9749307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3200" dirty="0"/>
              <a:t>試舉出三種</a:t>
            </a:r>
            <a:r>
              <a:rPr lang="en-US" altLang="zh-TW" sz="3200" dirty="0"/>
              <a:t>Pyridoxal phosphate</a:t>
            </a:r>
            <a:r>
              <a:rPr lang="zh-TW" altLang="zh-TW" sz="3200" dirty="0"/>
              <a:t>參與的</a:t>
            </a:r>
            <a:r>
              <a:rPr lang="zh-TW" altLang="zh-TW" sz="3200" dirty="0" smtClean="0"/>
              <a:t>反應</a:t>
            </a:r>
            <a:endParaRPr lang="en-US" altLang="zh-TW" sz="3200" dirty="0" smtClean="0"/>
          </a:p>
          <a:p>
            <a:endParaRPr lang="zh-TW" altLang="zh-TW" sz="3200" dirty="0"/>
          </a:p>
          <a:p>
            <a:r>
              <a:rPr lang="en-US" altLang="zh-TW" sz="3200" b="1" dirty="0"/>
              <a:t>Serine </a:t>
            </a:r>
            <a:r>
              <a:rPr lang="zh-TW" altLang="zh-TW" sz="3200" b="1" dirty="0"/>
              <a:t>→ </a:t>
            </a:r>
            <a:r>
              <a:rPr lang="en-US" altLang="zh-TW" sz="3200" b="1" dirty="0"/>
              <a:t>glycine</a:t>
            </a:r>
            <a:endParaRPr lang="zh-TW" altLang="zh-TW" sz="3200" dirty="0"/>
          </a:p>
          <a:p>
            <a:r>
              <a:rPr lang="en-US" altLang="zh-TW" sz="3200" b="1" dirty="0"/>
              <a:t>tryptophan, isoleucine</a:t>
            </a:r>
            <a:r>
              <a:rPr lang="zh-TW" altLang="zh-TW" sz="3200" b="1" dirty="0"/>
              <a:t>的合成</a:t>
            </a:r>
            <a:endParaRPr lang="zh-TW" altLang="zh-TW" sz="3200" dirty="0"/>
          </a:p>
          <a:p>
            <a:r>
              <a:rPr lang="en-US" altLang="zh-TW" sz="3200" b="1" dirty="0"/>
              <a:t>Glutamate + oxaloacetate </a:t>
            </a:r>
            <a:r>
              <a:rPr lang="zh-TW" altLang="zh-TW" sz="3200" b="1" dirty="0"/>
              <a:t>→ </a:t>
            </a:r>
            <a:r>
              <a:rPr lang="en-US" altLang="zh-TW" sz="3200" b="1" dirty="0"/>
              <a:t>α-</a:t>
            </a:r>
            <a:r>
              <a:rPr lang="en-US" altLang="zh-TW" sz="3200" b="1" dirty="0" err="1"/>
              <a:t>ketoglutarate</a:t>
            </a:r>
            <a:r>
              <a:rPr lang="en-US" altLang="zh-TW" sz="3200" b="1" dirty="0"/>
              <a:t> + aspartate</a:t>
            </a:r>
            <a:endParaRPr lang="zh-TW" altLang="zh-TW" sz="3200" dirty="0"/>
          </a:p>
          <a:p>
            <a:r>
              <a:rPr lang="en-US" altLang="zh-TW" sz="3200" b="1" dirty="0"/>
              <a:t>Glutamate + pyruvate </a:t>
            </a:r>
            <a:r>
              <a:rPr lang="zh-TW" altLang="zh-TW" sz="3200" b="1" dirty="0"/>
              <a:t>→ </a:t>
            </a:r>
            <a:r>
              <a:rPr lang="en-US" altLang="zh-TW" sz="3200" b="1" dirty="0"/>
              <a:t>α-</a:t>
            </a:r>
            <a:r>
              <a:rPr lang="en-US" altLang="zh-TW" sz="3200" b="1" dirty="0" err="1"/>
              <a:t>ketoglutarate</a:t>
            </a:r>
            <a:r>
              <a:rPr lang="en-US" altLang="zh-TW" sz="3200" b="1" dirty="0"/>
              <a:t> + alanine</a:t>
            </a:r>
            <a:endParaRPr lang="zh-TW" altLang="zh-TW" sz="3200" dirty="0"/>
          </a:p>
        </p:txBody>
      </p:sp>
    </p:spTree>
    <p:extLst>
      <p:ext uri="{BB962C8B-B14F-4D97-AF65-F5344CB8AC3E}">
        <p14:creationId xmlns:p14="http://schemas.microsoft.com/office/powerpoint/2010/main" val="425778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CH20 – No.14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817" y="609600"/>
            <a:ext cx="7379594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902" y="1498291"/>
            <a:ext cx="8345510" cy="5205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677334" y="4927154"/>
            <a:ext cx="6096000" cy="74892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TW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Glutamate + oxaloacetate </a:t>
            </a:r>
            <a:r>
              <a:rPr lang="zh-TW" altLang="zh-TW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→ </a:t>
            </a:r>
            <a:r>
              <a:rPr lang="en-US" altLang="zh-TW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α-</a:t>
            </a:r>
            <a:r>
              <a:rPr lang="en-US" altLang="zh-TW" b="1" dirty="0" err="1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ketoglutarate</a:t>
            </a:r>
            <a:r>
              <a:rPr lang="en-US" altLang="zh-TW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+ aspartate</a:t>
            </a:r>
            <a:endParaRPr lang="zh-TW" altLang="zh-TW" sz="2000" dirty="0" smtClean="0">
              <a:solidFill>
                <a:srgbClr val="0000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TW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Glutamate + pyruvate </a:t>
            </a:r>
            <a:r>
              <a:rPr lang="zh-TW" altLang="zh-TW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→ </a:t>
            </a:r>
            <a:r>
              <a:rPr lang="en-US" altLang="zh-TW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α-</a:t>
            </a:r>
            <a:r>
              <a:rPr lang="en-US" altLang="zh-TW" b="1" dirty="0" err="1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ketoglutarate</a:t>
            </a:r>
            <a:r>
              <a:rPr lang="en-US" altLang="zh-TW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+ alanine</a:t>
            </a:r>
            <a:endParaRPr lang="zh-TW" altLang="zh-TW" sz="2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5850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1667" y="171718"/>
            <a:ext cx="974930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/>
              <a:t>Homocysteine</a:t>
            </a:r>
            <a:r>
              <a:rPr lang="zh-TW" altLang="zh-TW" sz="3200" dirty="0"/>
              <a:t>再生形成</a:t>
            </a:r>
            <a:r>
              <a:rPr lang="en-US" altLang="zh-TW" sz="3200" dirty="0"/>
              <a:t>methionine</a:t>
            </a:r>
            <a:r>
              <a:rPr lang="zh-TW" altLang="zh-TW" sz="3200" dirty="0"/>
              <a:t>需要哪些輔酶 </a:t>
            </a:r>
            <a:endParaRPr lang="en-US" altLang="zh-TW" sz="3200" dirty="0" smtClean="0"/>
          </a:p>
          <a:p>
            <a:endParaRPr lang="zh-TW" altLang="zh-TW" sz="3200" dirty="0"/>
          </a:p>
          <a:p>
            <a:r>
              <a:rPr lang="en-US" altLang="zh-TW" sz="3200" b="1" dirty="0"/>
              <a:t>B</a:t>
            </a:r>
            <a:r>
              <a:rPr lang="en-US" altLang="zh-TW" sz="3200" b="1" baseline="-25000" dirty="0"/>
              <a:t>12</a:t>
            </a:r>
            <a:r>
              <a:rPr lang="en-US" altLang="zh-TW" sz="3200" b="1" dirty="0"/>
              <a:t>, </a:t>
            </a:r>
            <a:r>
              <a:rPr lang="en-US" altLang="zh-TW" sz="3200" b="1" dirty="0" err="1"/>
              <a:t>tetrahydrofolate</a:t>
            </a:r>
            <a:r>
              <a:rPr lang="en-US" altLang="zh-TW" sz="3200" b="1" dirty="0"/>
              <a:t> (THF)</a:t>
            </a:r>
            <a:endParaRPr lang="zh-TW" altLang="zh-TW" sz="3200" dirty="0"/>
          </a:p>
        </p:txBody>
      </p:sp>
    </p:spTree>
    <p:extLst>
      <p:ext uri="{BB962C8B-B14F-4D97-AF65-F5344CB8AC3E}">
        <p14:creationId xmlns:p14="http://schemas.microsoft.com/office/powerpoint/2010/main" val="362554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CH20 No.15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248" y="609600"/>
            <a:ext cx="5650784" cy="6111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222615" y="2432129"/>
            <a:ext cx="1970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Vitamin B12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85656" y="1111329"/>
            <a:ext cx="1970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THF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06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1667" y="171718"/>
            <a:ext cx="974930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/>
              <a:t>Alanine aminotransferase</a:t>
            </a:r>
            <a:r>
              <a:rPr lang="zh-TW" altLang="zh-TW" sz="3200" dirty="0"/>
              <a:t>的另一個名稱為何</a:t>
            </a:r>
            <a:r>
              <a:rPr lang="en-US" altLang="zh-TW" sz="3200" dirty="0"/>
              <a:t>,</a:t>
            </a:r>
            <a:r>
              <a:rPr lang="zh-TW" altLang="zh-TW" sz="3200" dirty="0"/>
              <a:t>它催化哪一個</a:t>
            </a:r>
            <a:r>
              <a:rPr lang="zh-TW" altLang="zh-TW" sz="3200" dirty="0" smtClean="0"/>
              <a:t>反應</a:t>
            </a:r>
            <a:endParaRPr lang="en-US" altLang="zh-TW" sz="3200" dirty="0" smtClean="0"/>
          </a:p>
          <a:p>
            <a:endParaRPr lang="zh-TW" altLang="zh-TW" sz="3200" dirty="0"/>
          </a:p>
          <a:p>
            <a:r>
              <a:rPr lang="en-US" altLang="zh-TW" sz="3200" b="1" dirty="0"/>
              <a:t>Glutamate-pyruvate transaminase (GPT)</a:t>
            </a:r>
            <a:endParaRPr lang="zh-TW" altLang="zh-TW" sz="3200" dirty="0"/>
          </a:p>
          <a:p>
            <a:r>
              <a:rPr lang="en-US" altLang="zh-TW" sz="3200" b="1" dirty="0"/>
              <a:t>Glutamate + pyruvate </a:t>
            </a:r>
            <a:r>
              <a:rPr lang="zh-TW" altLang="zh-TW" sz="3200" b="1" dirty="0"/>
              <a:t>→ </a:t>
            </a:r>
            <a:r>
              <a:rPr lang="en-US" altLang="zh-TW" sz="3200" b="1" dirty="0"/>
              <a:t>α-</a:t>
            </a:r>
            <a:r>
              <a:rPr lang="en-US" altLang="zh-TW" sz="3200" b="1" dirty="0" err="1"/>
              <a:t>ketoglutarate</a:t>
            </a:r>
            <a:r>
              <a:rPr lang="en-US" altLang="zh-TW" sz="3200" b="1" dirty="0"/>
              <a:t> + alanine</a:t>
            </a:r>
            <a:endParaRPr lang="zh-TW" altLang="zh-TW" sz="3200" dirty="0"/>
          </a:p>
        </p:txBody>
      </p:sp>
    </p:spTree>
    <p:extLst>
      <p:ext uri="{BB962C8B-B14F-4D97-AF65-F5344CB8AC3E}">
        <p14:creationId xmlns:p14="http://schemas.microsoft.com/office/powerpoint/2010/main" val="420579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1667" y="171718"/>
            <a:ext cx="1031597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3200" dirty="0" smtClean="0"/>
              <a:t>舉出</a:t>
            </a:r>
            <a:r>
              <a:rPr lang="zh-TW" altLang="zh-TW" sz="3200" dirty="0"/>
              <a:t>兩種酵素其調控具有</a:t>
            </a:r>
            <a:r>
              <a:rPr lang="en-US" altLang="zh-TW" sz="3200" dirty="0"/>
              <a:t>Feedback inhibition and covalent modifications</a:t>
            </a:r>
            <a:r>
              <a:rPr lang="zh-TW" altLang="zh-TW" sz="3200" dirty="0"/>
              <a:t>之</a:t>
            </a:r>
            <a:r>
              <a:rPr lang="zh-TW" altLang="zh-TW" sz="3200" dirty="0" smtClean="0"/>
              <a:t>機制</a:t>
            </a:r>
            <a:endParaRPr lang="en-US" altLang="zh-TW" sz="3200" dirty="0" smtClean="0"/>
          </a:p>
          <a:p>
            <a:endParaRPr lang="zh-TW" altLang="zh-TW" sz="3200" dirty="0"/>
          </a:p>
          <a:p>
            <a:r>
              <a:rPr lang="en-US" altLang="zh-TW" sz="3200" b="1" dirty="0"/>
              <a:t>Glutamine </a:t>
            </a:r>
            <a:r>
              <a:rPr lang="en-US" altLang="zh-TW" sz="3200" b="1" dirty="0" err="1"/>
              <a:t>synthetase</a:t>
            </a:r>
            <a:r>
              <a:rPr lang="en-US" altLang="zh-TW" sz="3200" b="1" dirty="0"/>
              <a:t>, </a:t>
            </a:r>
            <a:r>
              <a:rPr lang="en-US" altLang="zh-TW" sz="3200" b="1" dirty="0" err="1"/>
              <a:t>adenyltransferase</a:t>
            </a:r>
            <a:endParaRPr lang="zh-TW" altLang="zh-TW" sz="3200" dirty="0"/>
          </a:p>
        </p:txBody>
      </p:sp>
    </p:spTree>
    <p:extLst>
      <p:ext uri="{BB962C8B-B14F-4D97-AF65-F5344CB8AC3E}">
        <p14:creationId xmlns:p14="http://schemas.microsoft.com/office/powerpoint/2010/main" val="342257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CH20 – No.16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677334" y="2160589"/>
            <a:ext cx="11093956" cy="3880773"/>
            <a:chOff x="1143000" y="3200400"/>
            <a:chExt cx="7826375" cy="138588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3200400"/>
              <a:ext cx="6362700" cy="116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 Box 8"/>
            <p:cNvSpPr txBox="1">
              <a:spLocks noChangeArrowheads="1"/>
            </p:cNvSpPr>
            <p:nvPr/>
          </p:nvSpPr>
          <p:spPr bwMode="auto">
            <a:xfrm>
              <a:off x="5318125" y="3617913"/>
              <a:ext cx="36512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TW" dirty="0">
                  <a:solidFill>
                    <a:srgbClr val="FF0000"/>
                  </a:solidFill>
                  <a:ea typeface="新細明體" panose="02020500000000000000" pitchFamily="18" charset="-120"/>
                </a:rPr>
                <a:t>Aspartate aminotransferase (AST)</a:t>
              </a:r>
            </a:p>
          </p:txBody>
        </p:sp>
        <p:sp>
          <p:nvSpPr>
            <p:cNvPr id="6" name="Text Box 9"/>
            <p:cNvSpPr txBox="1">
              <a:spLocks noChangeArrowheads="1"/>
            </p:cNvSpPr>
            <p:nvPr/>
          </p:nvSpPr>
          <p:spPr bwMode="auto">
            <a:xfrm>
              <a:off x="5334000" y="4219575"/>
              <a:ext cx="34099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TW" dirty="0">
                  <a:solidFill>
                    <a:srgbClr val="FF0000"/>
                  </a:solidFill>
                  <a:ea typeface="新細明體" panose="02020500000000000000" pitchFamily="18" charset="-120"/>
                </a:rPr>
                <a:t>Alanine aminotransferase (ALT)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186926" y="4171915"/>
            <a:ext cx="578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serum </a:t>
            </a:r>
            <a:r>
              <a:rPr lang="en-US" altLang="zh-TW" b="1" i="1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glutamate-pyruvate transaminase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24458" y="2302471"/>
            <a:ext cx="5149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serum </a:t>
            </a:r>
            <a:r>
              <a:rPr lang="en-US" altLang="zh-TW" b="1" i="1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glutamate-oxaloacetate transaminase 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60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1667" y="171718"/>
            <a:ext cx="974930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試舉出兩種平衡常數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=1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之生化反應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△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</a:t>
            </a:r>
            <a:r>
              <a:rPr lang="en-US" altLang="zh-TW" sz="3200" baseline="30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’=0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TW" sz="32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Glutamate + oxaloacetate </a:t>
            </a:r>
            <a:r>
              <a:rPr lang="en-US" altLang="zh-TW" sz="32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→</a:t>
            </a: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α-</a:t>
            </a:r>
            <a:r>
              <a:rPr lang="en-US" altLang="zh-TW" sz="32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ketoglutarate</a:t>
            </a: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+ aspartate</a:t>
            </a:r>
            <a:endParaRPr lang="en-US" altLang="zh-TW" sz="32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Glutamate + pyruvate </a:t>
            </a:r>
            <a:r>
              <a:rPr lang="en-US" altLang="zh-TW" sz="32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→</a:t>
            </a: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α-</a:t>
            </a:r>
            <a:r>
              <a:rPr lang="en-US" altLang="zh-TW" sz="32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ketoglutarate</a:t>
            </a: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+ alanine</a:t>
            </a:r>
            <a:endParaRPr lang="en-US" altLang="zh-TW" sz="4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38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CH20 – No.17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677334" y="2160589"/>
            <a:ext cx="11093956" cy="3880773"/>
            <a:chOff x="1143000" y="3200400"/>
            <a:chExt cx="7826375" cy="138588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3200400"/>
              <a:ext cx="6362700" cy="116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 Box 8"/>
            <p:cNvSpPr txBox="1">
              <a:spLocks noChangeArrowheads="1"/>
            </p:cNvSpPr>
            <p:nvPr/>
          </p:nvSpPr>
          <p:spPr bwMode="auto">
            <a:xfrm>
              <a:off x="5318125" y="3617913"/>
              <a:ext cx="36512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TW" dirty="0">
                  <a:solidFill>
                    <a:srgbClr val="FF0000"/>
                  </a:solidFill>
                  <a:ea typeface="新細明體" panose="02020500000000000000" pitchFamily="18" charset="-120"/>
                </a:rPr>
                <a:t>Aspartate aminotransferase (AST)</a:t>
              </a:r>
            </a:p>
          </p:txBody>
        </p:sp>
        <p:sp>
          <p:nvSpPr>
            <p:cNvPr id="6" name="Text Box 9"/>
            <p:cNvSpPr txBox="1">
              <a:spLocks noChangeArrowheads="1"/>
            </p:cNvSpPr>
            <p:nvPr/>
          </p:nvSpPr>
          <p:spPr bwMode="auto">
            <a:xfrm>
              <a:off x="5334000" y="4219575"/>
              <a:ext cx="34099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TW" dirty="0">
                  <a:solidFill>
                    <a:srgbClr val="FF0000"/>
                  </a:solidFill>
                  <a:ea typeface="新細明體" panose="02020500000000000000" pitchFamily="18" charset="-120"/>
                </a:rPr>
                <a:t>Alanine aminotransferase (ALT)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186926" y="4171915"/>
            <a:ext cx="578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serum </a:t>
            </a:r>
            <a:r>
              <a:rPr lang="en-US" altLang="zh-TW" b="1" i="1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glutamate-pyruvate transaminase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24458" y="2302471"/>
            <a:ext cx="5149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serum </a:t>
            </a:r>
            <a:r>
              <a:rPr lang="en-US" altLang="zh-TW" b="1" i="1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glutamate-oxaloacetate transaminase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0158" y="1930400"/>
            <a:ext cx="3541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rgbClr val="FF0000"/>
                </a:solidFill>
              </a:rPr>
              <a:t>K = 1</a:t>
            </a:r>
            <a:endParaRPr lang="zh-TW" altLang="en-US" sz="36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9149" y="3777809"/>
            <a:ext cx="3541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rgbClr val="FF0000"/>
                </a:solidFill>
              </a:rPr>
              <a:t>K = 1</a:t>
            </a:r>
            <a:endParaRPr lang="zh-TW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43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1668" y="171718"/>
            <a:ext cx="928566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/>
              <a:t>Carbamoyl phosphate </a:t>
            </a:r>
            <a:r>
              <a:rPr lang="en-US" altLang="zh-TW" sz="3200" dirty="0" err="1"/>
              <a:t>synthetase</a:t>
            </a:r>
            <a:r>
              <a:rPr lang="en-US" altLang="zh-TW" sz="3200" dirty="0"/>
              <a:t> I</a:t>
            </a:r>
            <a:r>
              <a:rPr lang="zh-TW" altLang="zh-TW" sz="3200" dirty="0"/>
              <a:t>會受到哪些分子的直接或間接調</a:t>
            </a:r>
            <a:r>
              <a:rPr lang="zh-TW" altLang="zh-TW" sz="3200" dirty="0" smtClean="0"/>
              <a:t>控</a:t>
            </a:r>
            <a:endParaRPr lang="en-US" altLang="zh-TW" sz="3200" dirty="0" smtClean="0"/>
          </a:p>
          <a:p>
            <a:endParaRPr lang="zh-TW" altLang="zh-TW" sz="3200" dirty="0"/>
          </a:p>
          <a:p>
            <a:r>
              <a:rPr lang="zh-TW" altLang="zh-TW" sz="3200" b="1" dirty="0"/>
              <a:t>間接</a:t>
            </a:r>
            <a:r>
              <a:rPr lang="en-US" altLang="zh-TW" sz="3200" b="1" dirty="0"/>
              <a:t>Glutamate, acetyl-CoA, arginine</a:t>
            </a:r>
            <a:endParaRPr lang="zh-TW" altLang="zh-TW" sz="3200" dirty="0"/>
          </a:p>
          <a:p>
            <a:r>
              <a:rPr lang="zh-TW" altLang="zh-TW" sz="3200" b="1" dirty="0"/>
              <a:t>直接</a:t>
            </a:r>
            <a:r>
              <a:rPr lang="en-US" altLang="zh-TW" sz="3200" b="1" dirty="0"/>
              <a:t>N-</a:t>
            </a:r>
            <a:r>
              <a:rPr lang="en-US" altLang="zh-TW" sz="3200" b="1" dirty="0" err="1"/>
              <a:t>acetylglutamate</a:t>
            </a:r>
            <a:endParaRPr lang="zh-TW" altLang="zh-TW" sz="3200" dirty="0"/>
          </a:p>
        </p:txBody>
      </p:sp>
    </p:spTree>
    <p:extLst>
      <p:ext uri="{BB962C8B-B14F-4D97-AF65-F5344CB8AC3E}">
        <p14:creationId xmlns:p14="http://schemas.microsoft.com/office/powerpoint/2010/main" val="272989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CH20 No.18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3027250"/>
            <a:ext cx="7616660" cy="2921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77334" y="5485139"/>
            <a:ext cx="1262130" cy="4905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Rectangle 5"/>
          <p:cNvSpPr/>
          <p:nvPr/>
        </p:nvSpPr>
        <p:spPr>
          <a:xfrm>
            <a:off x="4227620" y="5443017"/>
            <a:ext cx="1496096" cy="4905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9440214" y="4453944"/>
            <a:ext cx="663814" cy="4905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6002470"/>
            <a:ext cx="7925753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2342681" y="368890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smtClean="0">
                <a:ea typeface="新細明體" panose="02020500000000000000" pitchFamily="18" charset="-120"/>
              </a:rPr>
              <a:t>CPS1----mitochondria</a:t>
            </a:r>
          </a:p>
          <a:p>
            <a:r>
              <a:rPr lang="en-US" altLang="zh-TW" dirty="0" smtClean="0">
                <a:ea typeface="新細明體" panose="02020500000000000000" pitchFamily="18" charset="-120"/>
              </a:rPr>
              <a:t>CPS2----cytosol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pic>
        <p:nvPicPr>
          <p:cNvPr id="10" name="Picture 3" descr="fg20_12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44" b="80712"/>
          <a:stretch/>
        </p:blipFill>
        <p:spPr bwMode="auto">
          <a:xfrm>
            <a:off x="4378816" y="335289"/>
            <a:ext cx="6851561" cy="2842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706116" y="1532251"/>
            <a:ext cx="1584103" cy="4905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Rectangle 11"/>
          <p:cNvSpPr/>
          <p:nvPr/>
        </p:nvSpPr>
        <p:spPr>
          <a:xfrm>
            <a:off x="10101882" y="853637"/>
            <a:ext cx="1262130" cy="4905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Rectangle 12"/>
          <p:cNvSpPr/>
          <p:nvPr/>
        </p:nvSpPr>
        <p:spPr>
          <a:xfrm>
            <a:off x="10290218" y="1532251"/>
            <a:ext cx="940159" cy="4905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Rectangle 13"/>
          <p:cNvSpPr/>
          <p:nvPr/>
        </p:nvSpPr>
        <p:spPr>
          <a:xfrm>
            <a:off x="9000737" y="775437"/>
            <a:ext cx="1101145" cy="4905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910" y="2792153"/>
            <a:ext cx="3326090" cy="406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784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1668" y="171718"/>
            <a:ext cx="928566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3200" dirty="0"/>
              <a:t>請列出</a:t>
            </a:r>
            <a:r>
              <a:rPr lang="en-US" altLang="zh-TW" sz="3200" dirty="0"/>
              <a:t>glutamate dehydrogenase</a:t>
            </a:r>
            <a:r>
              <a:rPr lang="zh-TW" altLang="zh-TW" sz="3200" dirty="0"/>
              <a:t>所催化的反應</a:t>
            </a:r>
            <a:r>
              <a:rPr lang="en-US" altLang="zh-TW" sz="3200" dirty="0"/>
              <a:t>(</a:t>
            </a:r>
            <a:r>
              <a:rPr lang="zh-TW" altLang="zh-TW" sz="3200" dirty="0"/>
              <a:t>含參與之</a:t>
            </a:r>
            <a:r>
              <a:rPr lang="en-US" altLang="zh-TW" sz="3200" dirty="0"/>
              <a:t>cofactors</a:t>
            </a:r>
            <a:r>
              <a:rPr lang="en-US" altLang="zh-TW" sz="3200" dirty="0" smtClean="0"/>
              <a:t>)</a:t>
            </a:r>
          </a:p>
          <a:p>
            <a:endParaRPr lang="zh-TW" altLang="zh-TW" sz="3200" dirty="0"/>
          </a:p>
          <a:p>
            <a:r>
              <a:rPr lang="en-US" altLang="zh-TW" sz="3200" b="1" dirty="0" err="1"/>
              <a:t>Glutamate</a:t>
            </a:r>
            <a:r>
              <a:rPr lang="en-US" altLang="zh-TW" sz="3200" b="1" dirty="0" err="1">
                <a:sym typeface="Wingdings" panose="05000000000000000000" pitchFamily="2" charset="2"/>
              </a:rPr>
              <a:t></a:t>
            </a:r>
            <a:r>
              <a:rPr lang="en-US" altLang="zh-TW" sz="3200" b="1" dirty="0" err="1"/>
              <a:t>a-ketoglutarate</a:t>
            </a:r>
            <a:r>
              <a:rPr lang="en-US" altLang="zh-TW" sz="3200" b="1" dirty="0"/>
              <a:t> (NAD</a:t>
            </a:r>
            <a:r>
              <a:rPr lang="en-US" altLang="zh-TW" sz="3200" b="1" baseline="30000" dirty="0"/>
              <a:t>+</a:t>
            </a:r>
            <a:r>
              <a:rPr lang="en-US" altLang="zh-TW" sz="3200" b="1" dirty="0"/>
              <a:t> </a:t>
            </a:r>
            <a:r>
              <a:rPr lang="en-US" altLang="zh-TW" sz="3200" b="1" dirty="0" err="1"/>
              <a:t>orNADP</a:t>
            </a:r>
            <a:r>
              <a:rPr lang="en-US" altLang="zh-TW" sz="3200" b="1" baseline="30000" dirty="0"/>
              <a:t>+</a:t>
            </a:r>
            <a:r>
              <a:rPr lang="en-US" altLang="zh-TW" sz="3200" b="1" dirty="0"/>
              <a:t>)</a:t>
            </a:r>
            <a:endParaRPr lang="zh-TW" altLang="zh-TW" sz="3200" dirty="0"/>
          </a:p>
        </p:txBody>
      </p:sp>
    </p:spTree>
    <p:extLst>
      <p:ext uri="{BB962C8B-B14F-4D97-AF65-F5344CB8AC3E}">
        <p14:creationId xmlns:p14="http://schemas.microsoft.com/office/powerpoint/2010/main" val="6708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CH20 – No.20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2847304"/>
            <a:ext cx="10197910" cy="3089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481286" y="3916309"/>
            <a:ext cx="3074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Glutamate dehydrogenase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2633954" y="3211155"/>
            <a:ext cx="1168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</a:rPr>
              <a:t>K</a:t>
            </a:r>
            <a:r>
              <a:rPr lang="en-US" altLang="zh-TW" baseline="-25000" dirty="0">
                <a:solidFill>
                  <a:srgbClr val="FF0000"/>
                </a:solidFill>
                <a:ea typeface="新細明體" panose="02020500000000000000" pitchFamily="18" charset="-120"/>
              </a:rPr>
              <a:t>M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</a:rPr>
              <a:t>~1 </a:t>
            </a:r>
            <a:r>
              <a:rPr lang="en-US" altLang="zh-TW" dirty="0" err="1">
                <a:solidFill>
                  <a:srgbClr val="FF0000"/>
                </a:solidFill>
                <a:ea typeface="新細明體" panose="02020500000000000000" pitchFamily="18" charset="-120"/>
              </a:rPr>
              <a:t>mM</a:t>
            </a:r>
            <a:endParaRPr lang="en-US" altLang="zh-TW" baseline="-25000" dirty="0">
              <a:solidFill>
                <a:srgbClr val="FF0000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5210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CH20 - No.21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3" y="2160588"/>
            <a:ext cx="3315117" cy="4310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3644721" y="1120462"/>
            <a:ext cx="7559899" cy="5125792"/>
            <a:chOff x="3262579" y="3013768"/>
            <a:chExt cx="9040970" cy="3672032"/>
          </a:xfrm>
        </p:grpSpPr>
        <p:pic>
          <p:nvPicPr>
            <p:cNvPr id="4" name="Picture 3" descr="fg20_12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09" t="59699" r="39861" b="22975"/>
            <a:stretch/>
          </p:blipFill>
          <p:spPr bwMode="auto">
            <a:xfrm>
              <a:off x="3477297" y="3013768"/>
              <a:ext cx="2098646" cy="3672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3262579" y="4691835"/>
              <a:ext cx="2189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Cytosol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pic>
          <p:nvPicPr>
            <p:cNvPr id="9" name="Picture 3" descr="fg20_12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44" b="80712"/>
            <a:stretch/>
          </p:blipFill>
          <p:spPr bwMode="auto">
            <a:xfrm>
              <a:off x="5451988" y="3843719"/>
              <a:ext cx="6851561" cy="28420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6048842" y="3612116"/>
              <a:ext cx="31496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Mitochondria matrix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913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CH20 – No.22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3" descr="fg20_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50"/>
          <a:stretch>
            <a:fillRect/>
          </a:stretch>
        </p:blipFill>
        <p:spPr bwMode="auto">
          <a:xfrm>
            <a:off x="5112913" y="256303"/>
            <a:ext cx="4859898" cy="6466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413679" y="1687132"/>
            <a:ext cx="463639" cy="473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Rectangle 5"/>
          <p:cNvSpPr/>
          <p:nvPr/>
        </p:nvSpPr>
        <p:spPr>
          <a:xfrm>
            <a:off x="5535769" y="3864246"/>
            <a:ext cx="877910" cy="473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6413679" y="2838360"/>
            <a:ext cx="463639" cy="473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226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CH20 – No.23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Rectangle 3"/>
          <p:cNvSpPr/>
          <p:nvPr/>
        </p:nvSpPr>
        <p:spPr>
          <a:xfrm>
            <a:off x="677333" y="1764406"/>
            <a:ext cx="932955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">
              <a:spcBef>
                <a:spcPts val="360"/>
              </a:spcBef>
              <a:spcAft>
                <a:spcPts val="360"/>
              </a:spcAft>
            </a:pPr>
            <a:r>
              <a:rPr lang="zh-TW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即富含</a:t>
            </a:r>
            <a:r>
              <a:rPr lang="en-US" altLang="zh-TW" sz="4400" b="1" dirty="0" err="1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Proline</a:t>
            </a:r>
            <a:r>
              <a:rPr lang="en-US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(P)</a:t>
            </a:r>
            <a:r>
              <a:rPr lang="zh-TW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、</a:t>
            </a:r>
            <a:r>
              <a:rPr lang="en-US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Glutamate(E)</a:t>
            </a:r>
            <a:r>
              <a:rPr lang="zh-TW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、</a:t>
            </a:r>
            <a:r>
              <a:rPr lang="en-US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Serine(S)</a:t>
            </a:r>
            <a:r>
              <a:rPr lang="zh-TW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、</a:t>
            </a:r>
            <a:r>
              <a:rPr lang="en-US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Threonine(T)</a:t>
            </a:r>
            <a:r>
              <a:rPr lang="zh-TW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的區域。若一蛋白質有一個或多個</a:t>
            </a:r>
            <a:r>
              <a:rPr lang="en-US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PEST</a:t>
            </a:r>
            <a:r>
              <a:rPr lang="zh-TW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序列，則較易被</a:t>
            </a:r>
            <a:r>
              <a:rPr lang="en-US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proteasome</a:t>
            </a:r>
            <a:r>
              <a:rPr lang="zh-TW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分解，壽命比較短。因此科學家將</a:t>
            </a:r>
            <a:r>
              <a:rPr lang="en-US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PEST</a:t>
            </a:r>
            <a:r>
              <a:rPr lang="zh-TW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序列視為蛋白質分解的標記。</a:t>
            </a:r>
            <a:endParaRPr lang="zh-TW" altLang="zh-TW" sz="44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3297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794197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CH20 – No.1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3" descr="figure_22_0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403796"/>
            <a:ext cx="4107122" cy="5304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fg20_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88"/>
          <a:stretch>
            <a:fillRect/>
          </a:stretch>
        </p:blipFill>
        <p:spPr bwMode="auto">
          <a:xfrm>
            <a:off x="4784455" y="478752"/>
            <a:ext cx="7250082" cy="623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3184" y="1769841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Feedback inhibition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16555" y="668419"/>
            <a:ext cx="2465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Covalent modification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06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CH20 – No.24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Rectangle 3"/>
          <p:cNvSpPr/>
          <p:nvPr/>
        </p:nvSpPr>
        <p:spPr>
          <a:xfrm>
            <a:off x="677334" y="2331077"/>
            <a:ext cx="846666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">
              <a:spcBef>
                <a:spcPts val="360"/>
              </a:spcBef>
              <a:spcAft>
                <a:spcPts val="360"/>
              </a:spcAft>
            </a:pPr>
            <a:r>
              <a:rPr lang="zh-TW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若蛋白質</a:t>
            </a:r>
            <a:r>
              <a:rPr lang="en-US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N</a:t>
            </a:r>
            <a:r>
              <a:rPr lang="zh-TW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端是</a:t>
            </a:r>
            <a:r>
              <a:rPr lang="en-US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環</a:t>
            </a:r>
            <a:r>
              <a:rPr lang="en-US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4400" b="1" dirty="0" err="1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Phe</a:t>
            </a:r>
            <a:r>
              <a:rPr lang="zh-TW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、</a:t>
            </a:r>
            <a:r>
              <a:rPr lang="en-US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Tyr</a:t>
            </a:r>
            <a:r>
              <a:rPr lang="zh-TW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、</a:t>
            </a:r>
            <a:r>
              <a:rPr lang="en-US" altLang="zh-TW" sz="4400" b="1" dirty="0" err="1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Trp</a:t>
            </a:r>
            <a:r>
              <a:rPr lang="en-US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r>
              <a:rPr lang="zh-TW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、鹼</a:t>
            </a:r>
            <a:r>
              <a:rPr lang="en-US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(Lys</a:t>
            </a:r>
            <a:r>
              <a:rPr lang="zh-TW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、</a:t>
            </a:r>
            <a:r>
              <a:rPr lang="en-US" altLang="zh-TW" sz="4400" b="1" dirty="0" err="1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Arg</a:t>
            </a:r>
            <a:r>
              <a:rPr lang="en-US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r>
              <a:rPr lang="zh-TW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、</a:t>
            </a:r>
            <a:r>
              <a:rPr lang="en-US" altLang="zh-TW" sz="4400" b="1" dirty="0" err="1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Leu</a:t>
            </a:r>
            <a:r>
              <a:rPr lang="zh-TW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，則此蛋白質</a:t>
            </a:r>
            <a:r>
              <a:rPr lang="en-US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half-life</a:t>
            </a:r>
            <a:r>
              <a:rPr lang="zh-TW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較短。</a:t>
            </a:r>
            <a:endParaRPr lang="zh-TW" altLang="zh-TW" sz="44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4413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CH20 – No.25</a:t>
            </a:r>
            <a:endParaRPr lang="zh-TW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1387856"/>
            <a:ext cx="5506561" cy="4917426"/>
          </a:xfrm>
        </p:spPr>
      </p:pic>
      <p:pic>
        <p:nvPicPr>
          <p:cNvPr id="4" name="Picture 3" descr="fg20_1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504" b="26874"/>
          <a:stretch/>
        </p:blipFill>
        <p:spPr bwMode="auto">
          <a:xfrm>
            <a:off x="6675335" y="609600"/>
            <a:ext cx="5387541" cy="5695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8796270" y="1738648"/>
            <a:ext cx="1210615" cy="4378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7585655" y="2252372"/>
            <a:ext cx="1210615" cy="4378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Rectangle 7"/>
          <p:cNvSpPr/>
          <p:nvPr/>
        </p:nvSpPr>
        <p:spPr>
          <a:xfrm>
            <a:off x="1862455" y="2181538"/>
            <a:ext cx="1210615" cy="4378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Rectangle 8"/>
          <p:cNvSpPr/>
          <p:nvPr/>
        </p:nvSpPr>
        <p:spPr>
          <a:xfrm>
            <a:off x="1684986" y="2870558"/>
            <a:ext cx="1210615" cy="4378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459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4004" y="1144072"/>
            <a:ext cx="8299241" cy="5713928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sz="5400" dirty="0"/>
              <a:t>CH 21 </a:t>
            </a:r>
            <a:r>
              <a:rPr lang="en-US" altLang="zh-TW" sz="5400" dirty="0" smtClean="0"/>
              <a:t/>
            </a:r>
            <a:br>
              <a:rPr lang="en-US" altLang="zh-TW" sz="5400" dirty="0" smtClean="0"/>
            </a:br>
            <a:r>
              <a:rPr lang="en-US" altLang="zh-TW" sz="5400" dirty="0" smtClean="0"/>
              <a:t>Metabolism </a:t>
            </a:r>
            <a:r>
              <a:rPr lang="en-US" altLang="zh-TW" sz="5400" dirty="0"/>
              <a:t>of Nitrogenous</a:t>
            </a:r>
            <a:br>
              <a:rPr lang="en-US" altLang="zh-TW" sz="5400" dirty="0"/>
            </a:br>
            <a:r>
              <a:rPr lang="en-US" altLang="zh-TW" sz="5400" dirty="0"/>
              <a:t>Compounds </a:t>
            </a:r>
            <a:r>
              <a:rPr lang="en-US" altLang="zh-TW" sz="5400" dirty="0" err="1"/>
              <a:t>ll</a:t>
            </a:r>
            <a:r>
              <a:rPr lang="en-US" altLang="zh-TW" sz="5400" dirty="0"/>
              <a:t>: Amino Acids,</a:t>
            </a:r>
            <a:br>
              <a:rPr lang="en-US" altLang="zh-TW" sz="5400" dirty="0"/>
            </a:br>
            <a:r>
              <a:rPr lang="en-US" altLang="zh-TW" sz="5400" dirty="0" err="1"/>
              <a:t>Porphynns,and</a:t>
            </a:r>
            <a:r>
              <a:rPr lang="en-US" altLang="zh-TW" sz="5400" dirty="0"/>
              <a:t/>
            </a:r>
            <a:br>
              <a:rPr lang="en-US" altLang="zh-TW" sz="5400" dirty="0"/>
            </a:br>
            <a:r>
              <a:rPr lang="en-US" altLang="zh-TW" sz="5400" dirty="0"/>
              <a:t>Neurotransmitters</a:t>
            </a:r>
            <a:endParaRPr lang="zh-TW" alt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912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CH21 No.0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458" y="609600"/>
            <a:ext cx="6299509" cy="6037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43" t="11058" r="28770" b="71022"/>
          <a:stretch/>
        </p:blipFill>
        <p:spPr bwMode="auto">
          <a:xfrm>
            <a:off x="677334" y="2160589"/>
            <a:ext cx="4656525" cy="220987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431110" y="1270000"/>
            <a:ext cx="2292439" cy="11125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613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CH21 No.1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458" y="609600"/>
            <a:ext cx="6299509" cy="6037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8229600" y="4971245"/>
            <a:ext cx="2421228" cy="17772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78" t="72829" r="16058" b="77"/>
          <a:stretch/>
        </p:blipFill>
        <p:spPr bwMode="auto">
          <a:xfrm>
            <a:off x="677333" y="2160588"/>
            <a:ext cx="4591455" cy="339020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37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CH21 No.2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458" y="609600"/>
            <a:ext cx="6299509" cy="6037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392473" y="2459865"/>
            <a:ext cx="2421228" cy="7598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8" t="30222" r="27210" b="56978"/>
          <a:stretch/>
        </p:blipFill>
        <p:spPr bwMode="auto">
          <a:xfrm>
            <a:off x="677334" y="2160589"/>
            <a:ext cx="4590488" cy="14197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20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CH21 No.3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458" y="609600"/>
            <a:ext cx="6299509" cy="6037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" t="46771" r="62504" b="16109"/>
          <a:stretch/>
        </p:blipFill>
        <p:spPr bwMode="auto">
          <a:xfrm>
            <a:off x="677334" y="2160589"/>
            <a:ext cx="4435578" cy="41945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112912" y="3341122"/>
            <a:ext cx="2421228" cy="23384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385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CH21 – No.4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580" y="609600"/>
            <a:ext cx="7621135" cy="591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200068" y="1674254"/>
            <a:ext cx="1365160" cy="8628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Rectangle 5"/>
          <p:cNvSpPr/>
          <p:nvPr/>
        </p:nvSpPr>
        <p:spPr>
          <a:xfrm>
            <a:off x="4063580" y="2895601"/>
            <a:ext cx="1365160" cy="8628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4063580" y="5840109"/>
            <a:ext cx="1365160" cy="8628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Rectangle 7"/>
          <p:cNvSpPr/>
          <p:nvPr/>
        </p:nvSpPr>
        <p:spPr>
          <a:xfrm>
            <a:off x="10200068" y="4750158"/>
            <a:ext cx="1365160" cy="8628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Rectangle 8"/>
          <p:cNvSpPr/>
          <p:nvPr/>
        </p:nvSpPr>
        <p:spPr>
          <a:xfrm>
            <a:off x="9953223" y="5693536"/>
            <a:ext cx="1731492" cy="8628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Rectangle 9"/>
          <p:cNvSpPr/>
          <p:nvPr/>
        </p:nvSpPr>
        <p:spPr>
          <a:xfrm>
            <a:off x="6808631" y="3437587"/>
            <a:ext cx="1731492" cy="8628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973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CH21 – No.5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Rectangle 3"/>
          <p:cNvSpPr/>
          <p:nvPr/>
        </p:nvSpPr>
        <p:spPr>
          <a:xfrm>
            <a:off x="1854558" y="2408349"/>
            <a:ext cx="529349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4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白子缺乏</a:t>
            </a:r>
            <a:r>
              <a:rPr lang="en-US" altLang="zh-TW" sz="44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tyrosinase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67829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CH21 – No.6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786" y="609600"/>
            <a:ext cx="6313331" cy="5958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140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1667" y="171718"/>
            <a:ext cx="103159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 err="1" smtClean="0"/>
              <a:t>nitrogenase</a:t>
            </a:r>
            <a:r>
              <a:rPr lang="zh-TW" altLang="zh-TW" sz="3200" dirty="0"/>
              <a:t>含有哪些特殊金屬離子</a:t>
            </a:r>
            <a:r>
              <a:rPr lang="en-US" altLang="zh-TW" sz="3200" dirty="0" smtClean="0"/>
              <a:t>?</a:t>
            </a:r>
          </a:p>
          <a:p>
            <a:endParaRPr lang="zh-TW" altLang="zh-TW" sz="3200" dirty="0"/>
          </a:p>
          <a:p>
            <a:r>
              <a:rPr lang="en-US" altLang="zh-TW" sz="3200" b="1" dirty="0"/>
              <a:t>Fe</a:t>
            </a:r>
            <a:r>
              <a:rPr lang="en-US" altLang="zh-TW" sz="3200" b="1" baseline="30000" dirty="0"/>
              <a:t>2+</a:t>
            </a:r>
            <a:r>
              <a:rPr lang="en-US" altLang="zh-TW" sz="3200" b="1" dirty="0"/>
              <a:t>, Mo</a:t>
            </a:r>
            <a:endParaRPr lang="zh-TW" altLang="zh-TW" sz="3200" dirty="0"/>
          </a:p>
        </p:txBody>
      </p:sp>
    </p:spTree>
    <p:extLst>
      <p:ext uri="{BB962C8B-B14F-4D97-AF65-F5344CB8AC3E}">
        <p14:creationId xmlns:p14="http://schemas.microsoft.com/office/powerpoint/2010/main" val="194179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CH21 – No.7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274" y="438150"/>
            <a:ext cx="2744788" cy="626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81719" y="4827946"/>
            <a:ext cx="226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Bacteria and Plants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8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617" y="340217"/>
            <a:ext cx="4286518" cy="6379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380808" y="4100975"/>
            <a:ext cx="1893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Animal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213381" y="1930400"/>
            <a:ext cx="2374939" cy="41109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Rectangle 10"/>
          <p:cNvSpPr/>
          <p:nvPr/>
        </p:nvSpPr>
        <p:spPr>
          <a:xfrm>
            <a:off x="5273573" y="2884869"/>
            <a:ext cx="1328186" cy="38207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803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CH21 – No.8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Picture 9" descr="figure_22_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24" b="7019"/>
          <a:stretch>
            <a:fillRect/>
          </a:stretch>
        </p:blipFill>
        <p:spPr bwMode="auto">
          <a:xfrm>
            <a:off x="677334" y="1930400"/>
            <a:ext cx="6470441" cy="400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775" y="125568"/>
            <a:ext cx="4404574" cy="6613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7611414" y="609600"/>
            <a:ext cx="3116687" cy="28033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Rectangle 7"/>
          <p:cNvSpPr/>
          <p:nvPr/>
        </p:nvSpPr>
        <p:spPr>
          <a:xfrm>
            <a:off x="1504682" y="1930400"/>
            <a:ext cx="3116687" cy="42398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530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CH21 – No.9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77" y="5557298"/>
            <a:ext cx="6548913" cy="96812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79" y="1930399"/>
            <a:ext cx="1576472" cy="362689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3" y="1406857"/>
            <a:ext cx="4481845" cy="292044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651" y="1930398"/>
            <a:ext cx="1748303" cy="362689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88" r="11426"/>
          <a:stretch>
            <a:fillRect/>
          </a:stretch>
        </p:blipFill>
        <p:spPr bwMode="auto">
          <a:xfrm>
            <a:off x="8483955" y="497543"/>
            <a:ext cx="3224134" cy="505975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8" b="50870"/>
          <a:stretch>
            <a:fillRect/>
          </a:stretch>
        </p:blipFill>
        <p:spPr bwMode="auto">
          <a:xfrm>
            <a:off x="676038" y="4327300"/>
            <a:ext cx="4483139" cy="236971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" t="36717" r="39223" b="39680"/>
          <a:stretch/>
        </p:blipFill>
        <p:spPr bwMode="auto">
          <a:xfrm>
            <a:off x="5159179" y="497543"/>
            <a:ext cx="3324775" cy="143285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5267459" y="609600"/>
            <a:ext cx="785611" cy="330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Rectangle 12"/>
          <p:cNvSpPr/>
          <p:nvPr/>
        </p:nvSpPr>
        <p:spPr>
          <a:xfrm>
            <a:off x="7119870" y="1428252"/>
            <a:ext cx="1238519" cy="330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Rectangle 13"/>
          <p:cNvSpPr/>
          <p:nvPr/>
        </p:nvSpPr>
        <p:spPr>
          <a:xfrm>
            <a:off x="5267459" y="3160394"/>
            <a:ext cx="1238519" cy="330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Rectangle 14"/>
          <p:cNvSpPr/>
          <p:nvPr/>
        </p:nvSpPr>
        <p:spPr>
          <a:xfrm>
            <a:off x="5159176" y="5312532"/>
            <a:ext cx="1576473" cy="330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Rectangle 15"/>
          <p:cNvSpPr/>
          <p:nvPr/>
        </p:nvSpPr>
        <p:spPr>
          <a:xfrm>
            <a:off x="7103762" y="2829836"/>
            <a:ext cx="1238519" cy="330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Rectangle 16"/>
          <p:cNvSpPr/>
          <p:nvPr/>
        </p:nvSpPr>
        <p:spPr>
          <a:xfrm>
            <a:off x="7017143" y="5220431"/>
            <a:ext cx="1238519" cy="330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Rectangle 17"/>
          <p:cNvSpPr/>
          <p:nvPr/>
        </p:nvSpPr>
        <p:spPr>
          <a:xfrm>
            <a:off x="3665767" y="2902266"/>
            <a:ext cx="1238519" cy="330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Rectangle 18"/>
          <p:cNvSpPr/>
          <p:nvPr/>
        </p:nvSpPr>
        <p:spPr>
          <a:xfrm>
            <a:off x="1270715" y="4106541"/>
            <a:ext cx="1238519" cy="330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Rectangle 19"/>
          <p:cNvSpPr/>
          <p:nvPr/>
        </p:nvSpPr>
        <p:spPr>
          <a:xfrm>
            <a:off x="1270715" y="1765118"/>
            <a:ext cx="1238519" cy="330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Rectangle 20"/>
          <p:cNvSpPr/>
          <p:nvPr/>
        </p:nvSpPr>
        <p:spPr>
          <a:xfrm>
            <a:off x="974049" y="6494012"/>
            <a:ext cx="1238519" cy="330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Rectangle 21"/>
          <p:cNvSpPr/>
          <p:nvPr/>
        </p:nvSpPr>
        <p:spPr>
          <a:xfrm>
            <a:off x="4104713" y="4697924"/>
            <a:ext cx="1238519" cy="330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Rectangle 22"/>
          <p:cNvSpPr/>
          <p:nvPr/>
        </p:nvSpPr>
        <p:spPr>
          <a:xfrm>
            <a:off x="10666421" y="4742677"/>
            <a:ext cx="1238519" cy="330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Rectangle 23"/>
          <p:cNvSpPr/>
          <p:nvPr/>
        </p:nvSpPr>
        <p:spPr>
          <a:xfrm>
            <a:off x="5267458" y="6280662"/>
            <a:ext cx="1238519" cy="330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Rectangle 24"/>
          <p:cNvSpPr/>
          <p:nvPr/>
        </p:nvSpPr>
        <p:spPr>
          <a:xfrm>
            <a:off x="10368560" y="6280662"/>
            <a:ext cx="1238519" cy="330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Rectangle 25"/>
          <p:cNvSpPr/>
          <p:nvPr/>
        </p:nvSpPr>
        <p:spPr>
          <a:xfrm>
            <a:off x="8857503" y="1707939"/>
            <a:ext cx="1238519" cy="330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611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g21_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9"/>
          <a:stretch>
            <a:fillRect/>
          </a:stretch>
        </p:blipFill>
        <p:spPr bwMode="auto">
          <a:xfrm>
            <a:off x="677335" y="609600"/>
            <a:ext cx="11032806" cy="6130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CH21 – No.10 </a:t>
            </a:r>
            <a:endParaRPr lang="zh-TW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6825803" y="3477296"/>
            <a:ext cx="4224270" cy="1506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640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CH21 – No.11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63" r="14747"/>
          <a:stretch/>
        </p:blipFill>
        <p:spPr bwMode="auto">
          <a:xfrm>
            <a:off x="3825024" y="609600"/>
            <a:ext cx="7624294" cy="5925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940935" y="3387144"/>
            <a:ext cx="1159099" cy="5151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Rectangle 5"/>
          <p:cNvSpPr/>
          <p:nvPr/>
        </p:nvSpPr>
        <p:spPr>
          <a:xfrm>
            <a:off x="8847787" y="614509"/>
            <a:ext cx="1257836" cy="10523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8946524" y="5082862"/>
            <a:ext cx="1159099" cy="5151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046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CH21 – No.12</a:t>
            </a:r>
            <a:endParaRPr lang="zh-TW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67024"/>
            <a:ext cx="6516427" cy="3287780"/>
          </a:xfr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889" y="824248"/>
            <a:ext cx="4148226" cy="5573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828800" y="2768958"/>
            <a:ext cx="2614411" cy="5151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4630866" y="1930400"/>
            <a:ext cx="2562896" cy="2371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Rectangle 7"/>
          <p:cNvSpPr/>
          <p:nvPr/>
        </p:nvSpPr>
        <p:spPr>
          <a:xfrm>
            <a:off x="1659229" y="4198514"/>
            <a:ext cx="2204434" cy="618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620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CH21 – No.14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Rectangle 3"/>
          <p:cNvSpPr/>
          <p:nvPr/>
        </p:nvSpPr>
        <p:spPr>
          <a:xfrm>
            <a:off x="677333" y="2160589"/>
            <a:ext cx="900757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">
              <a:spcBef>
                <a:spcPts val="360"/>
              </a:spcBef>
              <a:spcAft>
                <a:spcPts val="360"/>
              </a:spcAft>
            </a:pPr>
            <a:r>
              <a:rPr lang="zh-TW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遺傳性缺乏酵素</a:t>
            </a:r>
            <a:r>
              <a:rPr lang="en-US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phenylalanine hydroxylase</a:t>
            </a:r>
            <a:r>
              <a:rPr lang="zh-TW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，轉為</a:t>
            </a:r>
            <a:r>
              <a:rPr lang="en-US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tyrosine</a:t>
            </a:r>
            <a:r>
              <a:rPr lang="zh-TW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的路徑受阻使</a:t>
            </a:r>
            <a:r>
              <a:rPr lang="en-US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phenylalanine</a:t>
            </a:r>
            <a:r>
              <a:rPr lang="zh-TW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累積高濃度於</a:t>
            </a:r>
            <a:r>
              <a:rPr lang="zh-TW" altLang="zh-TW" sz="36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體內</a:t>
            </a:r>
            <a:r>
              <a:rPr lang="en-US" altLang="zh-TW" sz="36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36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hyperphenylalaninemia</a:t>
            </a:r>
            <a:r>
              <a:rPr lang="en-US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r>
              <a:rPr lang="zh-TW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，這些過多的</a:t>
            </a:r>
            <a:r>
              <a:rPr lang="en-US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phenylalanine</a:t>
            </a:r>
            <a:r>
              <a:rPr lang="zh-TW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會透過其他較少用到的路徑代謝為</a:t>
            </a:r>
            <a:r>
              <a:rPr lang="en-US" altLang="zh-TW" sz="36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phenylpyruvate</a:t>
            </a:r>
            <a:r>
              <a:rPr lang="en-US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屬於</a:t>
            </a:r>
            <a:r>
              <a:rPr lang="en-US" altLang="zh-TW" sz="36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phenylketone</a:t>
            </a:r>
            <a:r>
              <a:rPr lang="en-US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r>
              <a:rPr lang="zh-TW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，接著會再進一步代謝為</a:t>
            </a:r>
            <a:r>
              <a:rPr lang="en-US" altLang="zh-TW" sz="36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phenyllactate</a:t>
            </a:r>
            <a:r>
              <a:rPr lang="en-US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and </a:t>
            </a:r>
            <a:r>
              <a:rPr lang="en-US" altLang="zh-TW" sz="36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phenylacetate</a:t>
            </a:r>
            <a:r>
              <a:rPr lang="zh-TW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endParaRPr lang="zh-TW" altLang="zh-TW" sz="36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333" y="0"/>
            <a:ext cx="5389562" cy="217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1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CH21 – No.15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648" y="1338759"/>
            <a:ext cx="5691464" cy="5266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677334" y="1262130"/>
            <a:ext cx="5633314" cy="5341669"/>
            <a:chOff x="1371600" y="533400"/>
            <a:chExt cx="7620000" cy="6086475"/>
          </a:xfrm>
        </p:grpSpPr>
        <p:pic>
          <p:nvPicPr>
            <p:cNvPr id="8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636"/>
            <a:stretch>
              <a:fillRect/>
            </a:stretch>
          </p:blipFill>
          <p:spPr bwMode="auto">
            <a:xfrm>
              <a:off x="1371600" y="620713"/>
              <a:ext cx="6088063" cy="545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23" t="14848"/>
            <a:stretch>
              <a:fillRect/>
            </a:stretch>
          </p:blipFill>
          <p:spPr bwMode="auto">
            <a:xfrm>
              <a:off x="6478588" y="533400"/>
              <a:ext cx="2513012" cy="6086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45"/>
            <a:stretch>
              <a:fillRect/>
            </a:stretch>
          </p:blipFill>
          <p:spPr bwMode="auto">
            <a:xfrm>
              <a:off x="4800600" y="1828800"/>
              <a:ext cx="1676400" cy="1109663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Rectangle 12"/>
          <p:cNvSpPr/>
          <p:nvPr/>
        </p:nvSpPr>
        <p:spPr>
          <a:xfrm>
            <a:off x="6310648" y="1481070"/>
            <a:ext cx="1365160" cy="1275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Rectangle 13"/>
          <p:cNvSpPr/>
          <p:nvPr/>
        </p:nvSpPr>
        <p:spPr>
          <a:xfrm>
            <a:off x="4662464" y="5682142"/>
            <a:ext cx="1377727" cy="10463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Rectangle 14"/>
          <p:cNvSpPr/>
          <p:nvPr/>
        </p:nvSpPr>
        <p:spPr>
          <a:xfrm>
            <a:off x="11269014" y="6128705"/>
            <a:ext cx="922986" cy="3569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28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CH21 – No.16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935" y="302498"/>
            <a:ext cx="7434330" cy="631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024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CH21 – No.17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48" t="79824" r="15980" b="-9"/>
          <a:stretch/>
        </p:blipFill>
        <p:spPr bwMode="auto">
          <a:xfrm>
            <a:off x="677334" y="1570649"/>
            <a:ext cx="7482626" cy="4688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418647" y="5576552"/>
            <a:ext cx="2188215" cy="6825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75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CH20 – No.2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3" descr="fg20_0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749" b="6494"/>
          <a:stretch>
            <a:fillRect/>
          </a:stretch>
        </p:blipFill>
        <p:spPr bwMode="auto">
          <a:xfrm>
            <a:off x="677334" y="1270001"/>
            <a:ext cx="4613141" cy="5478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fg20_0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0"/>
          <a:stretch>
            <a:fillRect/>
          </a:stretch>
        </p:blipFill>
        <p:spPr bwMode="auto">
          <a:xfrm>
            <a:off x="5290474" y="323610"/>
            <a:ext cx="4317165" cy="6424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710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CH21 – No.18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Picture 3" descr="fg21_0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37" t="145" r="44033" b="65996"/>
          <a:stretch/>
        </p:blipFill>
        <p:spPr bwMode="auto">
          <a:xfrm>
            <a:off x="1140972" y="1838415"/>
            <a:ext cx="7049991" cy="4525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013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CH21 – No.19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Picture 3" descr="fg21_0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4" t="60942" r="46243" b="4952"/>
          <a:stretch/>
        </p:blipFill>
        <p:spPr bwMode="auto">
          <a:xfrm>
            <a:off x="1308398" y="1712889"/>
            <a:ext cx="6238621" cy="4990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144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CH21 – No.20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Rectangle 3"/>
          <p:cNvSpPr/>
          <p:nvPr/>
        </p:nvSpPr>
        <p:spPr>
          <a:xfrm>
            <a:off x="677334" y="2484480"/>
            <a:ext cx="955612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Phenylalanine</a:t>
            </a:r>
            <a:r>
              <a:rPr lang="zh-TW" altLang="zh-TW" sz="4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和其代謝物</a:t>
            </a:r>
            <a:r>
              <a:rPr lang="en-US" altLang="zh-TW" sz="4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44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phenyllactate</a:t>
            </a:r>
            <a:r>
              <a:rPr lang="en-US" altLang="zh-TW" sz="4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, </a:t>
            </a:r>
            <a:r>
              <a:rPr lang="en-US" altLang="zh-TW" sz="44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phenylacetate</a:t>
            </a:r>
            <a:r>
              <a:rPr lang="en-US" altLang="zh-TW" sz="4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r>
              <a:rPr lang="zh-TW" altLang="zh-TW" sz="4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堆積</a:t>
            </a:r>
            <a:endParaRPr lang="en-US" altLang="zh-TW" sz="4400" b="1" dirty="0" smtClean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4400" b="1" dirty="0" smtClean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4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Reference : No.14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2828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CH21 – No.21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704312"/>
            <a:ext cx="7086600" cy="433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654085" y="2410376"/>
            <a:ext cx="30823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新細明體" panose="02020500000000000000" pitchFamily="18" charset="-120"/>
              </a:rPr>
              <a:t>transport amino acids into the </a:t>
            </a:r>
            <a:r>
              <a:rPr lang="en-US" altLang="zh-TW" b="1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cell</a:t>
            </a:r>
            <a:endParaRPr lang="en-US" altLang="zh-TW" b="1" dirty="0">
              <a:solidFill>
                <a:srgbClr val="FF0000"/>
              </a:solidFill>
              <a:ea typeface="新細明體" panose="02020500000000000000" pitchFamily="18" charset="-12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86377" y="1442434"/>
            <a:ext cx="2884868" cy="17644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7766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CH21 – No.22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18" t="11114" r="27990" b="56653"/>
          <a:stretch/>
        </p:blipFill>
        <p:spPr bwMode="auto">
          <a:xfrm>
            <a:off x="1540217" y="2120137"/>
            <a:ext cx="4886339" cy="392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28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CH21 -  No.23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Picture 3" descr="fg21_0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00"/>
          <a:stretch>
            <a:fillRect/>
          </a:stretch>
        </p:blipFill>
        <p:spPr bwMode="auto">
          <a:xfrm>
            <a:off x="5181730" y="180303"/>
            <a:ext cx="5520614" cy="6563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8515335" y="534427"/>
            <a:ext cx="25218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Branched chain α-</a:t>
            </a:r>
            <a:r>
              <a:rPr lang="en-US" altLang="zh-TW" b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keto</a:t>
            </a:r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acid dehydrogenase complex</a:t>
            </a:r>
            <a:endParaRPr lang="zh-TW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5181730" y="229672"/>
            <a:ext cx="1128917" cy="7598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6207874" y="182449"/>
            <a:ext cx="1128917" cy="830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Rectangle 7"/>
          <p:cNvSpPr/>
          <p:nvPr/>
        </p:nvSpPr>
        <p:spPr>
          <a:xfrm>
            <a:off x="7234018" y="253408"/>
            <a:ext cx="1128917" cy="7598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Rectangle 8"/>
          <p:cNvSpPr/>
          <p:nvPr/>
        </p:nvSpPr>
        <p:spPr>
          <a:xfrm>
            <a:off x="9579994" y="1133338"/>
            <a:ext cx="1128917" cy="830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Rectangle 9"/>
          <p:cNvSpPr/>
          <p:nvPr/>
        </p:nvSpPr>
        <p:spPr>
          <a:xfrm>
            <a:off x="329604" y="1930400"/>
            <a:ext cx="451727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maple syrup urine </a:t>
            </a:r>
            <a:r>
              <a:rPr lang="en-US" altLang="zh-TW" sz="32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disease :</a:t>
            </a:r>
          </a:p>
          <a:p>
            <a:endParaRPr lang="en-US" altLang="zh-TW" sz="3200" b="1" dirty="0" smtClean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Branched </a:t>
            </a: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chain α-</a:t>
            </a:r>
            <a:r>
              <a:rPr lang="en-US" altLang="zh-TW" sz="32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keto</a:t>
            </a: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acid dehydrogenase </a:t>
            </a:r>
            <a:r>
              <a:rPr lang="en-US" altLang="zh-TW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complex</a:t>
            </a:r>
            <a:r>
              <a:rPr lang="zh-TW" altLang="en-US" sz="3200" dirty="0" smtClean="0">
                <a:solidFill>
                  <a:srgbClr val="FF0000"/>
                </a:solidFill>
              </a:rPr>
              <a:t> </a:t>
            </a:r>
            <a:r>
              <a:rPr lang="en-US" altLang="zh-TW" sz="3200" dirty="0" smtClean="0">
                <a:solidFill>
                  <a:srgbClr val="FF0000"/>
                </a:solidFill>
              </a:rPr>
              <a:t>deficiency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0721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CH21 – No.24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10" name="Group 9"/>
          <p:cNvGrpSpPr/>
          <p:nvPr/>
        </p:nvGrpSpPr>
        <p:grpSpPr>
          <a:xfrm>
            <a:off x="677334" y="1300765"/>
            <a:ext cx="7552266" cy="5357611"/>
            <a:chOff x="1515226" y="609600"/>
            <a:chExt cx="6921027" cy="6067903"/>
          </a:xfrm>
        </p:grpSpPr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1515226" y="609600"/>
              <a:ext cx="6921027" cy="6067903"/>
              <a:chOff x="1458" y="240"/>
              <a:chExt cx="3819" cy="3823"/>
            </a:xfrm>
          </p:grpSpPr>
          <p:pic>
            <p:nvPicPr>
              <p:cNvPr id="5" name="Picture 3" descr="fg21_02.jp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327" t="39443" r="-842" b="3751"/>
              <a:stretch/>
            </p:blipFill>
            <p:spPr bwMode="auto">
              <a:xfrm>
                <a:off x="1458" y="960"/>
                <a:ext cx="3819" cy="31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" name="Rectangle 7"/>
              <p:cNvSpPr>
                <a:spLocks noChangeArrowheads="1"/>
              </p:cNvSpPr>
              <p:nvPr/>
            </p:nvSpPr>
            <p:spPr bwMode="auto">
              <a:xfrm>
                <a:off x="2880" y="240"/>
                <a:ext cx="864" cy="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7" name="Rectangle 6"/>
            <p:cNvSpPr/>
            <p:nvPr/>
          </p:nvSpPr>
          <p:spPr>
            <a:xfrm>
              <a:off x="6761408" y="2060620"/>
              <a:ext cx="978795" cy="6825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20600" y="3822877"/>
              <a:ext cx="2165800" cy="135443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9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668" y="106334"/>
            <a:ext cx="6477000" cy="220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975668" y="106334"/>
            <a:ext cx="4902428" cy="2203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639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CH21 – No.25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Rectangle 3"/>
          <p:cNvSpPr/>
          <p:nvPr/>
        </p:nvSpPr>
        <p:spPr>
          <a:xfrm>
            <a:off x="677334" y="1789022"/>
            <a:ext cx="8744754" cy="3005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TW" sz="4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PKU :</a:t>
            </a:r>
          </a:p>
          <a:p>
            <a:pPr>
              <a:spcBef>
                <a:spcPts val="360"/>
              </a:spcBef>
              <a:spcAft>
                <a:spcPts val="360"/>
              </a:spcAft>
            </a:pPr>
            <a:endParaRPr lang="en-US" altLang="zh-TW" sz="44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TW" sz="4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Phenylalanine </a:t>
            </a:r>
            <a:r>
              <a:rPr lang="en-US" altLang="zh-TW" sz="4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hydroxylase, </a:t>
            </a:r>
            <a:r>
              <a:rPr lang="en-US" altLang="zh-TW" sz="44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Dihydropterin</a:t>
            </a:r>
            <a:r>
              <a:rPr lang="en-US" altLang="zh-TW" sz="4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reductase</a:t>
            </a:r>
            <a:endParaRPr lang="zh-TW" altLang="zh-TW" sz="44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4598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CH21 – No.26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Rectangle 3"/>
          <p:cNvSpPr/>
          <p:nvPr/>
        </p:nvSpPr>
        <p:spPr>
          <a:xfrm>
            <a:off x="419755" y="2160589"/>
            <a:ext cx="1037273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TW" sz="4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Porphyria</a:t>
            </a:r>
            <a:r>
              <a:rPr lang="zh-TW" altLang="zh-TW" sz="4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：尿液呈紅色</a:t>
            </a:r>
            <a:endParaRPr lang="zh-TW" altLang="zh-TW" sz="44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TW" sz="44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Alkaptonuria</a:t>
            </a:r>
            <a:r>
              <a:rPr lang="en-US" altLang="zh-TW" sz="4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(</a:t>
            </a:r>
            <a:r>
              <a:rPr lang="zh-TW" altLang="zh-TW" sz="4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黑尿症</a:t>
            </a:r>
            <a:r>
              <a:rPr lang="en-US" altLang="zh-TW" sz="4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r>
              <a:rPr lang="zh-TW" altLang="zh-TW" sz="4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：尿液呈黑色</a:t>
            </a:r>
            <a:endParaRPr lang="zh-TW" altLang="zh-TW" sz="44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TW" sz="4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PKU</a:t>
            </a:r>
            <a:r>
              <a:rPr lang="zh-TW" altLang="zh-TW" sz="4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、</a:t>
            </a:r>
            <a:r>
              <a:rPr lang="en-US" altLang="zh-TW" sz="44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Alkaptonuria</a:t>
            </a:r>
            <a:r>
              <a:rPr lang="zh-TW" altLang="zh-TW" sz="4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：尿液有霉味</a:t>
            </a:r>
            <a:endParaRPr lang="zh-TW" altLang="zh-TW" sz="44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TW" sz="4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maple syrup urine disease</a:t>
            </a:r>
            <a:r>
              <a:rPr lang="zh-TW" altLang="zh-TW" sz="4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：尿液有楓糖味</a:t>
            </a:r>
            <a:endParaRPr lang="zh-TW" altLang="zh-TW" sz="44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7401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4004" y="1144072"/>
            <a:ext cx="8299241" cy="5713928"/>
          </a:xfrm>
        </p:spPr>
        <p:txBody>
          <a:bodyPr>
            <a:normAutofit/>
          </a:bodyPr>
          <a:lstStyle/>
          <a:p>
            <a:pPr algn="ctr"/>
            <a:r>
              <a:rPr lang="en-US" altLang="zh-TW" sz="5400" dirty="0"/>
              <a:t>CH </a:t>
            </a:r>
            <a:r>
              <a:rPr lang="en-US" altLang="zh-TW" sz="5400" dirty="0" smtClean="0"/>
              <a:t>22 </a:t>
            </a:r>
            <a:r>
              <a:rPr lang="en-US" altLang="zh-TW" sz="5400" dirty="0" smtClean="0">
                <a:solidFill>
                  <a:srgbClr val="92D050"/>
                </a:solidFill>
              </a:rPr>
              <a:t/>
            </a:r>
            <a:br>
              <a:rPr lang="en-US" altLang="zh-TW" sz="5400" dirty="0" smtClean="0">
                <a:solidFill>
                  <a:srgbClr val="92D050"/>
                </a:solidFill>
              </a:rPr>
            </a:br>
            <a:r>
              <a:rPr lang="en-US" altLang="zh-TW" sz="5400" dirty="0">
                <a:solidFill>
                  <a:srgbClr val="92D050"/>
                </a:solidFill>
                <a:ea typeface="新細明體" panose="02020500000000000000" pitchFamily="18" charset="-120"/>
              </a:rPr>
              <a:t>Nucleotide Metabolism</a:t>
            </a:r>
            <a:endParaRPr lang="zh-TW" altLang="en-US" sz="5400" dirty="0">
              <a:solidFill>
                <a:srgbClr val="92D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3295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1667" y="171718"/>
            <a:ext cx="1007127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3200" dirty="0" smtClean="0"/>
              <a:t>試</a:t>
            </a:r>
            <a:r>
              <a:rPr lang="zh-TW" altLang="zh-TW" sz="3200" dirty="0"/>
              <a:t>說明</a:t>
            </a:r>
            <a:r>
              <a:rPr lang="en-US" altLang="zh-TW" sz="3200" dirty="0"/>
              <a:t>nitrogen fixation, nitrification, denitrification</a:t>
            </a:r>
            <a:r>
              <a:rPr lang="zh-TW" altLang="zh-TW" sz="3200" dirty="0"/>
              <a:t>之</a:t>
            </a:r>
            <a:r>
              <a:rPr lang="zh-TW" altLang="zh-TW" sz="3200" dirty="0" smtClean="0"/>
              <a:t>反應式</a:t>
            </a:r>
            <a:endParaRPr lang="en-US" altLang="zh-TW" sz="3200" dirty="0" smtClean="0"/>
          </a:p>
          <a:p>
            <a:endParaRPr lang="zh-TW" altLang="zh-TW" sz="3200" dirty="0"/>
          </a:p>
          <a:p>
            <a:r>
              <a:rPr lang="en-US" altLang="zh-TW" sz="3200" b="1" dirty="0"/>
              <a:t>Nitrogen fixation: N</a:t>
            </a:r>
            <a:r>
              <a:rPr lang="en-US" altLang="zh-TW" sz="3200" b="1" baseline="-25000" dirty="0"/>
              <a:t>2</a:t>
            </a:r>
            <a:r>
              <a:rPr lang="en-US" altLang="zh-TW" sz="3200" b="1" dirty="0"/>
              <a:t> </a:t>
            </a:r>
            <a:r>
              <a:rPr lang="zh-TW" altLang="zh-TW" sz="3200" b="1" dirty="0"/>
              <a:t>→</a:t>
            </a:r>
            <a:r>
              <a:rPr lang="en-US" altLang="zh-TW" sz="3200" b="1" dirty="0"/>
              <a:t> NH</a:t>
            </a:r>
            <a:r>
              <a:rPr lang="en-US" altLang="zh-TW" sz="3200" b="1" baseline="-25000" dirty="0"/>
              <a:t>4</a:t>
            </a:r>
            <a:r>
              <a:rPr lang="en-US" altLang="zh-TW" sz="3200" b="1" baseline="30000" dirty="0"/>
              <a:t>+</a:t>
            </a:r>
            <a:endParaRPr lang="zh-TW" altLang="zh-TW" sz="3200" dirty="0"/>
          </a:p>
          <a:p>
            <a:r>
              <a:rPr lang="en-US" altLang="zh-TW" sz="3200" b="1" dirty="0"/>
              <a:t>Nitrification: NH4</a:t>
            </a:r>
            <a:r>
              <a:rPr lang="en-US" altLang="zh-TW" sz="3200" b="1" baseline="30000" dirty="0"/>
              <a:t>+</a:t>
            </a:r>
            <a:r>
              <a:rPr lang="en-US" altLang="zh-TW" sz="3200" b="1" dirty="0"/>
              <a:t> </a:t>
            </a:r>
            <a:r>
              <a:rPr lang="zh-TW" altLang="zh-TW" sz="3200" b="1" dirty="0"/>
              <a:t>→</a:t>
            </a:r>
            <a:r>
              <a:rPr lang="en-US" altLang="zh-TW" sz="3200" b="1" dirty="0"/>
              <a:t> NO</a:t>
            </a:r>
            <a:r>
              <a:rPr lang="en-US" altLang="zh-TW" sz="3200" b="1" baseline="-25000" dirty="0"/>
              <a:t>2</a:t>
            </a:r>
            <a:r>
              <a:rPr lang="en-US" altLang="zh-TW" sz="3200" b="1" baseline="30000" dirty="0"/>
              <a:t>-</a:t>
            </a:r>
            <a:r>
              <a:rPr lang="en-US" altLang="zh-TW" sz="3200" b="1" dirty="0"/>
              <a:t>(nitrite) </a:t>
            </a:r>
            <a:r>
              <a:rPr lang="zh-TW" altLang="zh-TW" sz="3200" b="1" dirty="0"/>
              <a:t>→ </a:t>
            </a:r>
            <a:r>
              <a:rPr lang="en-US" altLang="zh-TW" sz="3200" b="1" dirty="0"/>
              <a:t>NO</a:t>
            </a:r>
            <a:r>
              <a:rPr lang="en-US" altLang="zh-TW" sz="3200" b="1" baseline="-25000" dirty="0"/>
              <a:t>3</a:t>
            </a:r>
            <a:r>
              <a:rPr lang="en-US" altLang="zh-TW" sz="3200" b="1" baseline="30000" dirty="0"/>
              <a:t>-</a:t>
            </a:r>
            <a:r>
              <a:rPr lang="en-US" altLang="zh-TW" sz="3200" b="1" dirty="0"/>
              <a:t>(nitrate)</a:t>
            </a:r>
            <a:endParaRPr lang="zh-TW" altLang="zh-TW" sz="3200" dirty="0"/>
          </a:p>
          <a:p>
            <a:r>
              <a:rPr lang="en-US" altLang="zh-TW" sz="3200" b="1" dirty="0"/>
              <a:t>Denitrification: NO</a:t>
            </a:r>
            <a:r>
              <a:rPr lang="en-US" altLang="zh-TW" sz="3200" b="1" baseline="-25000" dirty="0"/>
              <a:t>3</a:t>
            </a:r>
            <a:r>
              <a:rPr lang="en-US" altLang="zh-TW" sz="3200" b="1" baseline="30000" dirty="0"/>
              <a:t>-</a:t>
            </a:r>
            <a:r>
              <a:rPr lang="en-US" altLang="zh-TW" sz="3200" b="1" dirty="0"/>
              <a:t> </a:t>
            </a:r>
            <a:r>
              <a:rPr lang="zh-TW" altLang="zh-TW" sz="3200" b="1" dirty="0"/>
              <a:t>→</a:t>
            </a:r>
            <a:r>
              <a:rPr lang="en-US" altLang="zh-TW" sz="3200" b="1" dirty="0"/>
              <a:t> N</a:t>
            </a:r>
            <a:r>
              <a:rPr lang="en-US" altLang="zh-TW" sz="3200" b="1" baseline="-25000" dirty="0"/>
              <a:t>2</a:t>
            </a:r>
            <a:endParaRPr lang="zh-TW" altLang="zh-TW" sz="3200" dirty="0"/>
          </a:p>
        </p:txBody>
      </p:sp>
    </p:spTree>
    <p:extLst>
      <p:ext uri="{BB962C8B-B14F-4D97-AF65-F5344CB8AC3E}">
        <p14:creationId xmlns:p14="http://schemas.microsoft.com/office/powerpoint/2010/main" val="225653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CH22 No.1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288" y="1571224"/>
            <a:ext cx="9662906" cy="4164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88642" y="4258624"/>
            <a:ext cx="24856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Because of accumulation of </a:t>
            </a:r>
            <a:r>
              <a:rPr lang="en-US" altLang="zh-TW" dirty="0" err="1" smtClean="0">
                <a:solidFill>
                  <a:srgbClr val="FF0000"/>
                </a:solidFill>
              </a:rPr>
              <a:t>dATP</a:t>
            </a:r>
            <a:r>
              <a:rPr lang="en-US" altLang="zh-TW" dirty="0" smtClean="0">
                <a:solidFill>
                  <a:srgbClr val="FF0000"/>
                </a:solidFill>
              </a:rPr>
              <a:t> , T cells are damaged , the immune system is affected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59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558800"/>
            <a:ext cx="8596668" cy="1320800"/>
          </a:xfrm>
        </p:spPr>
        <p:txBody>
          <a:bodyPr/>
          <a:lstStyle/>
          <a:p>
            <a:r>
              <a:rPr lang="en-US" altLang="zh-TW" dirty="0" smtClean="0"/>
              <a:t>CH22 - No.2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231" y="558799"/>
            <a:ext cx="3631842" cy="5849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16" y="1879600"/>
            <a:ext cx="7253315" cy="401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7598535" y="2318197"/>
            <a:ext cx="2949262" cy="40905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34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CH22 – No.3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333" y="1738648"/>
            <a:ext cx="3417888" cy="448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677334" y="4329448"/>
            <a:ext cx="19208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ea typeface="新細明體" panose="02020500000000000000" pitchFamily="18" charset="-120"/>
              </a:rPr>
              <a:t>Inhibit de novo purine synthesis</a:t>
            </a:r>
          </a:p>
        </p:txBody>
      </p:sp>
      <p:sp>
        <p:nvSpPr>
          <p:cNvPr id="6" name="Rectangle 5"/>
          <p:cNvSpPr/>
          <p:nvPr/>
        </p:nvSpPr>
        <p:spPr>
          <a:xfrm>
            <a:off x="4476221" y="1396006"/>
            <a:ext cx="586551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zh-TW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針對</a:t>
            </a:r>
            <a:r>
              <a:rPr lang="en-US" altLang="zh-TW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dTMP</a:t>
            </a:r>
            <a:r>
              <a:rPr lang="zh-TW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合成，</a:t>
            </a:r>
            <a:r>
              <a:rPr lang="en-US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Trimethoprim</a:t>
            </a:r>
            <a:r>
              <a:rPr lang="zh-TW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是一種</a:t>
            </a:r>
            <a:r>
              <a:rPr lang="en-US" altLang="zh-TW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dihydrofolate</a:t>
            </a:r>
            <a:r>
              <a:rPr lang="en-US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reductase(</a:t>
            </a:r>
            <a:r>
              <a:rPr lang="zh-TW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二氫葉酸還原酶</a:t>
            </a:r>
            <a:r>
              <a:rPr lang="en-US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r>
              <a:rPr lang="zh-TW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抑制劑，模擬</a:t>
            </a:r>
            <a:r>
              <a:rPr lang="en-US" altLang="zh-TW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tetrahydrofolate</a:t>
            </a:r>
            <a:r>
              <a:rPr lang="zh-TW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或</a:t>
            </a:r>
            <a:r>
              <a:rPr lang="en-US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7,8-dihydrofolate</a:t>
            </a:r>
            <a:r>
              <a:rPr lang="zh-TW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，抑制</a:t>
            </a:r>
            <a:r>
              <a:rPr lang="en-US" altLang="zh-TW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dihydrofolate</a:t>
            </a:r>
            <a:r>
              <a:rPr lang="en-US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reductase</a:t>
            </a:r>
            <a:r>
              <a:rPr lang="zh-TW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活性，對細菌的</a:t>
            </a:r>
            <a:r>
              <a:rPr lang="en-US" altLang="zh-TW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dihydrofolate</a:t>
            </a:r>
            <a:r>
              <a:rPr lang="en-US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reductase</a:t>
            </a:r>
            <a:r>
              <a:rPr lang="zh-TW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結合能力是對哺乳動物的十萬倍。同時，</a:t>
            </a:r>
            <a:r>
              <a:rPr lang="en-US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Trimethoprim</a:t>
            </a:r>
            <a:r>
              <a:rPr lang="zh-TW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常與磺胺類藥物</a:t>
            </a:r>
            <a:r>
              <a:rPr lang="en-US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(Sulfonamide drugs)</a:t>
            </a:r>
            <a:r>
              <a:rPr lang="zh-TW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一起服用抑制葉酸的合成，中斷整個反應路徑。用於治療細菌感染和某些形式的瘧疾。</a:t>
            </a:r>
            <a:endParaRPr lang="zh-TW" altLang="zh-TW" sz="28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1509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CH22 No.4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977" y="1891031"/>
            <a:ext cx="6327254" cy="4925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24" y="2114290"/>
            <a:ext cx="4844767" cy="4702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fg22_0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 b="19272"/>
          <a:stretch>
            <a:fillRect/>
          </a:stretch>
        </p:blipFill>
        <p:spPr bwMode="auto">
          <a:xfrm>
            <a:off x="8086781" y="-25757"/>
            <a:ext cx="4103450" cy="288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9495645" y="399245"/>
            <a:ext cx="850006" cy="24598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Rectangle 8"/>
          <p:cNvSpPr/>
          <p:nvPr/>
        </p:nvSpPr>
        <p:spPr>
          <a:xfrm>
            <a:off x="10470524" y="409976"/>
            <a:ext cx="744828" cy="24598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Rectangle 9"/>
          <p:cNvSpPr/>
          <p:nvPr/>
        </p:nvSpPr>
        <p:spPr>
          <a:xfrm>
            <a:off x="5862976" y="1641109"/>
            <a:ext cx="1788089" cy="18748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Rectangle 10"/>
          <p:cNvSpPr/>
          <p:nvPr/>
        </p:nvSpPr>
        <p:spPr>
          <a:xfrm>
            <a:off x="7961907" y="3890620"/>
            <a:ext cx="1968142" cy="1595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Rectangle 11"/>
          <p:cNvSpPr/>
          <p:nvPr/>
        </p:nvSpPr>
        <p:spPr>
          <a:xfrm>
            <a:off x="7720261" y="2873334"/>
            <a:ext cx="1027283" cy="9246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404" y="409976"/>
            <a:ext cx="2051140" cy="1629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4533990" y="588603"/>
            <a:ext cx="459101" cy="2614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37882" y="1506828"/>
            <a:ext cx="2669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Purine :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+ ribose -&gt; ring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89568" y="4003183"/>
            <a:ext cx="2669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Pyrimidine :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Ring -&gt; + ribose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2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CH22 – No.5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130" y="1249069"/>
            <a:ext cx="7003018" cy="5451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806129" y="1249069"/>
            <a:ext cx="2392384" cy="21509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801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5"/>
          <p:cNvSpPr>
            <a:spLocks noChangeArrowheads="1"/>
          </p:cNvSpPr>
          <p:nvPr/>
        </p:nvSpPr>
        <p:spPr bwMode="auto">
          <a:xfrm>
            <a:off x="2253803" y="5657671"/>
            <a:ext cx="1005410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b="1" i="1" dirty="0" err="1">
                <a:solidFill>
                  <a:srgbClr val="FF0000"/>
                </a:solidFill>
                <a:ea typeface="新細明體" panose="02020500000000000000" pitchFamily="18" charset="-120"/>
              </a:rPr>
              <a:t>Lesch-Nyham</a:t>
            </a:r>
            <a:r>
              <a:rPr lang="en-US" altLang="zh-TW" b="1" i="1" dirty="0">
                <a:solidFill>
                  <a:srgbClr val="FF0000"/>
                </a:solidFill>
                <a:ea typeface="新細明體" panose="02020500000000000000" pitchFamily="18" charset="-120"/>
              </a:rPr>
              <a:t> syndrome</a:t>
            </a:r>
            <a:r>
              <a:rPr lang="en-US" altLang="zh-TW" b="1" i="1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:</a:t>
            </a:r>
          </a:p>
          <a:p>
            <a:r>
              <a:rPr lang="zh-TW" altLang="zh-TW" b="1" dirty="0">
                <a:solidFill>
                  <a:srgbClr val="FF0000"/>
                </a:solidFill>
              </a:rPr>
              <a:t>是一種</a:t>
            </a:r>
            <a:r>
              <a:rPr lang="en-US" altLang="zh-TW" b="1" dirty="0">
                <a:solidFill>
                  <a:srgbClr val="FF0000"/>
                </a:solidFill>
              </a:rPr>
              <a:t>X</a:t>
            </a:r>
            <a:r>
              <a:rPr lang="zh-TW" altLang="zh-TW" b="1" dirty="0">
                <a:solidFill>
                  <a:srgbClr val="FF0000"/>
                </a:solidFill>
              </a:rPr>
              <a:t>染色體的遺傳疾病，無法合成</a:t>
            </a:r>
            <a:r>
              <a:rPr lang="en-US" altLang="zh-TW" b="1" dirty="0">
                <a:solidFill>
                  <a:srgbClr val="FF0000"/>
                </a:solidFill>
              </a:rPr>
              <a:t>HGPRT (hypoxanthine-guanine </a:t>
            </a:r>
            <a:r>
              <a:rPr lang="en-US" altLang="zh-TW" b="1" dirty="0" err="1">
                <a:solidFill>
                  <a:srgbClr val="FF0000"/>
                </a:solidFill>
              </a:rPr>
              <a:t>phosphoribosyltransferase</a:t>
            </a:r>
            <a:r>
              <a:rPr lang="en-US" altLang="zh-TW" b="1" dirty="0">
                <a:solidFill>
                  <a:srgbClr val="FF0000"/>
                </a:solidFill>
              </a:rPr>
              <a:t>)</a:t>
            </a:r>
            <a:r>
              <a:rPr lang="zh-TW" altLang="zh-TW" b="1" dirty="0">
                <a:solidFill>
                  <a:srgbClr val="FF0000"/>
                </a:solidFill>
              </a:rPr>
              <a:t>，造成</a:t>
            </a:r>
            <a:r>
              <a:rPr lang="en-US" altLang="zh-TW" b="1" dirty="0">
                <a:solidFill>
                  <a:srgbClr val="FF0000"/>
                </a:solidFill>
              </a:rPr>
              <a:t>guanine, hypoxanthine</a:t>
            </a:r>
            <a:r>
              <a:rPr lang="zh-TW" altLang="zh-TW" b="1" dirty="0">
                <a:solidFill>
                  <a:srgbClr val="FF0000"/>
                </a:solidFill>
              </a:rPr>
              <a:t>累積，</a:t>
            </a:r>
            <a:r>
              <a:rPr lang="en-US" altLang="zh-TW" b="1" dirty="0">
                <a:solidFill>
                  <a:srgbClr val="FF0000"/>
                </a:solidFill>
              </a:rPr>
              <a:t>PRPP</a:t>
            </a:r>
            <a:r>
              <a:rPr lang="zh-TW" altLang="zh-TW" b="1" dirty="0">
                <a:solidFill>
                  <a:srgbClr val="FF0000"/>
                </a:solidFill>
              </a:rPr>
              <a:t>上升 → </a:t>
            </a:r>
            <a:r>
              <a:rPr lang="en-US" altLang="zh-TW" b="1" dirty="0">
                <a:solidFill>
                  <a:srgbClr val="FF0000"/>
                </a:solidFill>
              </a:rPr>
              <a:t>purine</a:t>
            </a:r>
            <a:r>
              <a:rPr lang="zh-TW" altLang="zh-TW" b="1" dirty="0">
                <a:solidFill>
                  <a:srgbClr val="FF0000"/>
                </a:solidFill>
              </a:rPr>
              <a:t>大量合成 → 大量</a:t>
            </a:r>
            <a:r>
              <a:rPr lang="en-US" altLang="zh-TW" b="1" dirty="0">
                <a:solidFill>
                  <a:srgbClr val="FF0000"/>
                </a:solidFill>
              </a:rPr>
              <a:t>uric aid</a:t>
            </a:r>
            <a:r>
              <a:rPr lang="zh-TW" altLang="zh-TW" b="1" dirty="0">
                <a:solidFill>
                  <a:srgbClr val="FF0000"/>
                </a:solidFill>
              </a:rPr>
              <a:t>生成。此類病人會具有嚴重的關節炎，有自虐的傾向以及神經系統的發育不全</a:t>
            </a:r>
            <a:r>
              <a:rPr lang="zh-TW" altLang="zh-TW" b="1" dirty="0" smtClean="0">
                <a:solidFill>
                  <a:srgbClr val="FF0000"/>
                </a:solidFill>
              </a:rPr>
              <a:t>。</a:t>
            </a:r>
            <a:endParaRPr lang="zh-TW" altLang="zh-TW" dirty="0">
              <a:solidFill>
                <a:srgbClr val="FF0000"/>
              </a:solidFill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9"/>
          <a:stretch>
            <a:fillRect/>
          </a:stretch>
        </p:blipFill>
        <p:spPr bwMode="auto">
          <a:xfrm>
            <a:off x="677334" y="877910"/>
            <a:ext cx="8153400" cy="487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6049434" y="5449910"/>
            <a:ext cx="1981200" cy="3810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CH22 – No.6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293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CH22 – No.7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930400"/>
            <a:ext cx="8466666" cy="3826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TW" sz="36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Carbamoyl phosphate </a:t>
            </a:r>
            <a:r>
              <a:rPr lang="en-US" altLang="zh-TW" sz="3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synthetase</a:t>
            </a:r>
            <a:r>
              <a:rPr lang="en-US" altLang="zh-TW" sz="36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(CPS) :</a:t>
            </a:r>
          </a:p>
          <a:p>
            <a:pPr>
              <a:spcBef>
                <a:spcPts val="360"/>
              </a:spcBef>
              <a:spcAft>
                <a:spcPts val="360"/>
              </a:spcAft>
            </a:pPr>
            <a:endParaRPr lang="en-US" altLang="zh-TW" sz="36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TW" sz="36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I</a:t>
            </a:r>
            <a:r>
              <a:rPr lang="en-US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作用在</a:t>
            </a:r>
            <a:r>
              <a:rPr lang="en-US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matrix, urea synthesis, free NH</a:t>
            </a:r>
            <a:r>
              <a:rPr lang="en-US" altLang="zh-TW" sz="36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4</a:t>
            </a:r>
            <a:endParaRPr lang="zh-TW" altLang="zh-TW" sz="36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II:</a:t>
            </a:r>
            <a:r>
              <a:rPr lang="zh-TW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作用在</a:t>
            </a:r>
            <a:r>
              <a:rPr lang="en-US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cytosol, pyrimidine synthesis, glutamine</a:t>
            </a:r>
            <a:endParaRPr lang="zh-TW" altLang="zh-TW" sz="36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zh-TW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都是形成</a:t>
            </a:r>
            <a:r>
              <a:rPr lang="en-US" altLang="zh-TW" sz="36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carmamoyl</a:t>
            </a:r>
            <a:r>
              <a:rPr lang="en-US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phosphate</a:t>
            </a:r>
            <a:endParaRPr lang="zh-TW" altLang="zh-TW" sz="36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9383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CH22 – No.8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96965"/>
            <a:ext cx="8512002" cy="4789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28599" y="6261794"/>
            <a:ext cx="5074463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TW" b="1" dirty="0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All purine degradation leads to uric acid.</a:t>
            </a:r>
            <a:endParaRPr lang="en-US" altLang="zh-TW" b="1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720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CH22 – No.9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937" t="49252" r="46153" b="23636"/>
          <a:stretch/>
        </p:blipFill>
        <p:spPr>
          <a:xfrm>
            <a:off x="339273" y="1828799"/>
            <a:ext cx="9272789" cy="35416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04563" y="1828799"/>
            <a:ext cx="4211392" cy="4507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421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CH22 – No.10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546" y="430481"/>
            <a:ext cx="4331863" cy="6227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83369" y="6503831"/>
            <a:ext cx="3103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More </a:t>
            </a:r>
            <a:r>
              <a:rPr lang="en-US" altLang="zh-TW" dirty="0" err="1" smtClean="0">
                <a:solidFill>
                  <a:srgbClr val="FF0000"/>
                </a:solidFill>
              </a:rPr>
              <a:t>soluable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71860" y="3359583"/>
            <a:ext cx="3103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Inhibit purine metabolism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54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CH20 – No.3</a:t>
            </a:r>
            <a:endParaRPr lang="zh-TW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b="1"/>
          </a:p>
        </p:txBody>
      </p:sp>
      <p:pic>
        <p:nvPicPr>
          <p:cNvPr id="5" name="Picture 3" descr="fg20_0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37" r="54801" b="1"/>
          <a:stretch/>
        </p:blipFill>
        <p:spPr bwMode="auto">
          <a:xfrm>
            <a:off x="5676407" y="196117"/>
            <a:ext cx="5579728" cy="6397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555347" y="868303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Nitrogen fixation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5400000">
            <a:off x="7616551" y="3210384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Nitrification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14" name="Elbow Connector 13"/>
          <p:cNvCxnSpPr/>
          <p:nvPr/>
        </p:nvCxnSpPr>
        <p:spPr>
          <a:xfrm rot="16200000" flipV="1">
            <a:off x="5328907" y="2181872"/>
            <a:ext cx="3925667" cy="2554601"/>
          </a:xfrm>
          <a:prstGeom prst="bentConnector3">
            <a:avLst>
              <a:gd name="adj1" fmla="val 411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399566" y="3625437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Denitrification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52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CH22 – No.11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9"/>
          <a:stretch>
            <a:fillRect/>
          </a:stretch>
        </p:blipFill>
        <p:spPr bwMode="auto">
          <a:xfrm>
            <a:off x="121812" y="1774401"/>
            <a:ext cx="5700759" cy="3407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710484" y="1319369"/>
            <a:ext cx="31607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 b="1">
                <a:ea typeface="新細明體" panose="02020500000000000000" pitchFamily="18" charset="-120"/>
              </a:rPr>
              <a:t>uric acid overproduction</a:t>
            </a:r>
            <a:endParaRPr lang="zh-TW" altLang="en-US" sz="2000" b="1">
              <a:ea typeface="新細明體" panose="02020500000000000000" pitchFamily="18" charset="-12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822571" y="960907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過量的尿酸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(insoluble)</a:t>
            </a:r>
            <a:r>
              <a:rPr lang="zh-TW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累積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造成痛風。</a:t>
            </a:r>
            <a:endParaRPr lang="zh-TW" altLang="zh-TW" sz="24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Both"/>
            </a:pP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PRPP </a:t>
            </a:r>
            <a:r>
              <a:rPr lang="en-US" altLang="zh-TW" sz="24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synthetase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become resistant to feedback inhibition</a:t>
            </a:r>
            <a:r>
              <a:rPr lang="zh-TW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PRPP</a:t>
            </a:r>
            <a:r>
              <a:rPr lang="zh-TW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過多因而造成尿酸製造過多。</a:t>
            </a:r>
            <a:endParaRPr lang="zh-TW" altLang="zh-TW" sz="24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Both"/>
            </a:pPr>
            <a:r>
              <a:rPr lang="zh-TW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缺乏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hypoxanthine-guanine </a:t>
            </a:r>
            <a:r>
              <a:rPr lang="en-US" altLang="zh-TW" sz="24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phosphoribosyltransferase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(HGPRT)</a:t>
            </a:r>
            <a:r>
              <a:rPr lang="zh-TW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，因而在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salvage pathway</a:t>
            </a:r>
            <a:r>
              <a:rPr lang="zh-TW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中，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hypoxanthine</a:t>
            </a:r>
            <a:r>
              <a:rPr lang="zh-TW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及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guanine</a:t>
            </a:r>
            <a:r>
              <a:rPr lang="zh-TW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無法藉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PRPP</a:t>
            </a:r>
            <a:r>
              <a:rPr lang="zh-TW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轉為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IMP</a:t>
            </a:r>
            <a:r>
              <a:rPr lang="zh-TW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及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GMP</a:t>
            </a:r>
            <a:r>
              <a:rPr lang="zh-TW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PRPP</a:t>
            </a:r>
            <a:r>
              <a:rPr lang="zh-TW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沒被消耗，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PRPP</a:t>
            </a:r>
            <a:r>
              <a:rPr lang="zh-TW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過多因而造成尿酸製造過多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(Adenine</a:t>
            </a:r>
            <a:r>
              <a:rPr lang="zh-TW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則是經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APRT</a:t>
            </a:r>
            <a:r>
              <a:rPr lang="zh-TW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的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salvage pathway)</a:t>
            </a:r>
            <a:r>
              <a:rPr lang="zh-TW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endParaRPr lang="zh-TW" altLang="zh-TW" sz="24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Both"/>
            </a:pP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Glucose-6-phosphatase deficiency</a:t>
            </a:r>
            <a:r>
              <a:rPr lang="zh-TW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造成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Glucose-6-phosphate</a:t>
            </a:r>
            <a:r>
              <a:rPr lang="zh-TW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過多，進入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pentose phosphate pathway</a:t>
            </a:r>
            <a:r>
              <a:rPr lang="zh-TW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增加，造成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PRPP</a:t>
            </a:r>
            <a:r>
              <a:rPr lang="zh-TW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過多，而造成尿酸製造過多。</a:t>
            </a:r>
            <a:endParaRPr lang="zh-TW" altLang="zh-TW" sz="24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6304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CH22 – No.12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Rectangle 5"/>
          <p:cNvSpPr/>
          <p:nvPr/>
        </p:nvSpPr>
        <p:spPr>
          <a:xfrm>
            <a:off x="677334" y="2381450"/>
            <a:ext cx="373281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TW" sz="4400" b="1" dirty="0" smtClean="0">
              <a:solidFill>
                <a:srgbClr val="0070C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4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P950.951 </a:t>
            </a:r>
            <a:r>
              <a:rPr lang="en-US" altLang="zh-TW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AZT,</a:t>
            </a:r>
            <a:endParaRPr lang="zh-TW" altLang="en-US" sz="4400" dirty="0"/>
          </a:p>
        </p:txBody>
      </p:sp>
      <p:sp>
        <p:nvSpPr>
          <p:cNvPr id="4" name="Rectangle 3"/>
          <p:cNvSpPr/>
          <p:nvPr/>
        </p:nvSpPr>
        <p:spPr>
          <a:xfrm>
            <a:off x="677334" y="1429967"/>
            <a:ext cx="846666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360"/>
              </a:spcBef>
              <a:spcAft>
                <a:spcPts val="360"/>
              </a:spcAft>
            </a:pPr>
            <a:r>
              <a:rPr lang="zh-TW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舉出三例病毒特有之酵素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或生合成路徑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r>
              <a:rPr lang="zh-TW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可以作為抗病毒藥物開發的標的</a:t>
            </a:r>
            <a:endParaRPr lang="zh-TW" altLang="zh-TW" sz="32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8030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CH22 – No.13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Rectangle 3"/>
          <p:cNvSpPr/>
          <p:nvPr/>
        </p:nvSpPr>
        <p:spPr>
          <a:xfrm>
            <a:off x="386366" y="1711980"/>
            <a:ext cx="10212946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360"/>
              </a:spcBef>
              <a:spcAft>
                <a:spcPts val="36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aminotransferase</a:t>
            </a:r>
            <a:r>
              <a:rPr lang="zh-TW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與</a:t>
            </a:r>
            <a:r>
              <a:rPr lang="en-US" altLang="zh-TW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amidotransferase</a:t>
            </a:r>
            <a:r>
              <a:rPr lang="zh-TW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有何不同</a:t>
            </a:r>
            <a:r>
              <a:rPr lang="zh-TW" altLang="zh-TW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處</a:t>
            </a:r>
            <a:endParaRPr lang="en-US" altLang="zh-TW" sz="3200" dirty="0" smtClean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lvl="0">
              <a:spcBef>
                <a:spcPts val="360"/>
              </a:spcBef>
              <a:spcAft>
                <a:spcPts val="360"/>
              </a:spcAft>
            </a:pP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Aminotransferase</a:t>
            </a:r>
            <a:r>
              <a:rPr lang="zh-TW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轉氨酶：</a:t>
            </a: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L-amino form </a:t>
            </a:r>
            <a:r>
              <a:rPr lang="zh-TW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→ </a:t>
            </a:r>
            <a:r>
              <a:rPr lang="en-US" altLang="zh-TW" sz="3200" b="1" dirty="0">
                <a:solidFill>
                  <a:srgbClr val="FF0000"/>
                </a:solidFill>
                <a:latin typeface="Symbol" panose="05050102010706020507" pitchFamily="18" charset="2"/>
                <a:ea typeface="標楷體" panose="03000509000000000000" pitchFamily="65" charset="-120"/>
              </a:rPr>
              <a:t>a-</a:t>
            </a:r>
            <a:r>
              <a:rPr lang="en-US" altLang="zh-TW" sz="32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keto</a:t>
            </a: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form  </a:t>
            </a:r>
            <a:r>
              <a:rPr lang="en-US" altLang="zh-TW" sz="3200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(alanine, aspartate)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TW" sz="32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Amidotransferase</a:t>
            </a:r>
            <a:r>
              <a:rPr lang="zh-TW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轉醯胺酶：</a:t>
            </a: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transfer amino groups derived from the amide nitrogen  </a:t>
            </a:r>
            <a:r>
              <a:rPr lang="en-US" altLang="zh-TW" sz="3200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(glutamine)</a:t>
            </a:r>
            <a:endParaRPr lang="zh-TW" altLang="zh-TW" sz="32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344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CH22 No.14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Rectangle 3"/>
          <p:cNvSpPr/>
          <p:nvPr/>
        </p:nvSpPr>
        <p:spPr>
          <a:xfrm>
            <a:off x="334850" y="1520855"/>
            <a:ext cx="9981127" cy="4544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360"/>
              </a:spcBef>
              <a:spcAft>
                <a:spcPts val="360"/>
              </a:spcAft>
            </a:pPr>
            <a:r>
              <a:rPr lang="zh-TW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試說明</a:t>
            </a: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fluorouracil, methotrexate</a:t>
            </a:r>
            <a:r>
              <a:rPr lang="zh-TW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這兩種抗癌藥物所針對的酵素或反應路徑的作用</a:t>
            </a:r>
            <a:r>
              <a:rPr lang="zh-TW" altLang="zh-TW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機制</a:t>
            </a:r>
            <a:endParaRPr lang="en-US" altLang="zh-TW" sz="3200" dirty="0" smtClean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lvl="0">
              <a:spcBef>
                <a:spcPts val="360"/>
              </a:spcBef>
              <a:spcAft>
                <a:spcPts val="360"/>
              </a:spcAft>
            </a:pP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TW" sz="3200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Fluorouracil </a:t>
            </a:r>
            <a:r>
              <a:rPr lang="en-US" altLang="zh-TW" sz="3200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sym typeface="Wingdings" panose="05000000000000000000" pitchFamily="2" charset="2"/>
              </a:rPr>
              <a:t></a:t>
            </a:r>
            <a:r>
              <a:rPr lang="en-US" altLang="zh-TW" sz="3200" b="1" dirty="0" err="1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FdUMP</a:t>
            </a:r>
            <a:r>
              <a:rPr lang="zh-TW" altLang="zh-TW" sz="32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－</a:t>
            </a:r>
            <a:endParaRPr lang="en-US" altLang="zh-TW" sz="3200" b="1" dirty="0" smtClean="0">
              <a:solidFill>
                <a:srgbClr val="0070C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zh-TW" altLang="zh-TW" sz="32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與</a:t>
            </a:r>
            <a:r>
              <a:rPr lang="en-US" altLang="zh-TW" sz="3200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thymidylate synthase</a:t>
            </a:r>
            <a:r>
              <a:rPr lang="zh-TW" altLang="zh-TW" sz="3200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結合抑制</a:t>
            </a:r>
            <a:r>
              <a:rPr lang="en-US" altLang="zh-TW" sz="3200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thymine</a:t>
            </a:r>
            <a:r>
              <a:rPr lang="zh-TW" altLang="zh-TW" sz="3200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的合成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TW" sz="3200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Methotrexate(</a:t>
            </a:r>
            <a:r>
              <a:rPr lang="en-US" altLang="zh-TW" sz="3200" b="1" dirty="0" err="1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trimethoprim,aminopterin</a:t>
            </a:r>
            <a:r>
              <a:rPr lang="en-US" altLang="zh-TW" sz="3200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r>
              <a:rPr lang="zh-TW" altLang="zh-TW" sz="32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－</a:t>
            </a:r>
            <a:endParaRPr lang="en-US" altLang="zh-TW" sz="3200" b="1" dirty="0" smtClean="0">
              <a:solidFill>
                <a:srgbClr val="0070C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TW" sz="32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folate </a:t>
            </a:r>
            <a:r>
              <a:rPr lang="en-US" altLang="zh-TW" sz="3200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analog</a:t>
            </a:r>
            <a:r>
              <a:rPr lang="zh-TW" altLang="zh-TW" sz="3200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以</a:t>
            </a:r>
            <a:r>
              <a:rPr lang="en-US" altLang="zh-TW" sz="3200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100</a:t>
            </a:r>
            <a:r>
              <a:rPr lang="zh-TW" altLang="zh-TW" sz="3200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倍的親和力與</a:t>
            </a:r>
            <a:r>
              <a:rPr lang="en-US" altLang="zh-TW" sz="3200" b="1" dirty="0" err="1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dihydrofolate</a:t>
            </a:r>
            <a:r>
              <a:rPr lang="zh-TW" altLang="zh-TW" sz="3200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競爭，</a:t>
            </a:r>
            <a:r>
              <a:rPr lang="en-US" altLang="zh-TW" sz="3200" b="1" dirty="0" err="1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dihydrofolate</a:t>
            </a:r>
            <a:r>
              <a:rPr lang="en-US" altLang="zh-TW" sz="3200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reductase</a:t>
            </a:r>
            <a:r>
              <a:rPr lang="zh-TW" altLang="zh-TW" sz="3200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抑制</a:t>
            </a:r>
            <a:r>
              <a:rPr lang="en-US" altLang="zh-TW" sz="3200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H4 folate</a:t>
            </a:r>
            <a:r>
              <a:rPr lang="zh-TW" altLang="zh-TW" sz="3200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生成</a:t>
            </a:r>
            <a:endParaRPr lang="zh-TW" altLang="zh-TW" sz="32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3344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363" t="7350" r="26871" b="4093"/>
          <a:stretch/>
        </p:blipFill>
        <p:spPr>
          <a:xfrm>
            <a:off x="6130344" y="1971760"/>
            <a:ext cx="6061656" cy="48862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CH22 No.15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Rectangle 3"/>
          <p:cNvSpPr/>
          <p:nvPr/>
        </p:nvSpPr>
        <p:spPr>
          <a:xfrm>
            <a:off x="432635" y="1519749"/>
            <a:ext cx="8466666" cy="1672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360"/>
              </a:spcBef>
              <a:spcAft>
                <a:spcPts val="36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adenine and guanine nucleotides</a:t>
            </a:r>
            <a:r>
              <a:rPr lang="zh-TW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生合成的均衡調控機制為何</a:t>
            </a: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以</a:t>
            </a:r>
            <a:r>
              <a:rPr lang="en-US" altLang="zh-TW" sz="3200" i="1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E. coli.</a:t>
            </a:r>
            <a:r>
              <a:rPr lang="zh-TW" altLang="zh-TW" sz="3200" i="1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為例</a:t>
            </a:r>
            <a:r>
              <a:rPr lang="en-US" altLang="zh-TW" sz="3200" i="1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TW" sz="3200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p924.925</a:t>
            </a:r>
            <a:endParaRPr lang="zh-TW" altLang="zh-TW" sz="32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470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CH22 – No.18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3" y="1834213"/>
            <a:ext cx="8956063" cy="2759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360"/>
              </a:spcBef>
              <a:spcAft>
                <a:spcPts val="360"/>
              </a:spcAft>
            </a:pPr>
            <a:r>
              <a:rPr lang="zh-TW" altLang="zh-TW" sz="3200" dirty="0">
                <a:latin typeface="Times New Roman" panose="02020603050405020304" pitchFamily="18" charset="0"/>
                <a:ea typeface="標楷體" panose="03000509000000000000" pitchFamily="65" charset="-120"/>
              </a:rPr>
              <a:t>舉出三例酵素或酵素複合體在結構上形成分子通道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</a:rPr>
              <a:t>,</a:t>
            </a:r>
            <a:r>
              <a:rPr lang="zh-TW" altLang="zh-TW" sz="3200" dirty="0">
                <a:latin typeface="Times New Roman" panose="02020603050405020304" pitchFamily="18" charset="0"/>
                <a:ea typeface="標楷體" panose="03000509000000000000" pitchFamily="65" charset="-120"/>
              </a:rPr>
              <a:t>可以使不穩定的中間產物順利傳送至下一個酵素作用</a:t>
            </a:r>
            <a:r>
              <a:rPr lang="zh-TW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位置</a:t>
            </a:r>
            <a:endParaRPr lang="en-US" altLang="zh-TW" sz="3200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lvl="0">
              <a:spcBef>
                <a:spcPts val="360"/>
              </a:spcBef>
              <a:spcAft>
                <a:spcPts val="360"/>
              </a:spcAft>
            </a:pP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UMP-synthase, </a:t>
            </a:r>
            <a:r>
              <a:rPr lang="en-US" altLang="zh-TW" sz="3200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CAD</a:t>
            </a: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, (Pyruvate dehydrogenase)</a:t>
            </a:r>
            <a:endParaRPr lang="zh-TW" altLang="zh-TW" sz="32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1065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CH22 – No.4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Rectangle 3"/>
          <p:cNvSpPr/>
          <p:nvPr/>
        </p:nvSpPr>
        <p:spPr>
          <a:xfrm>
            <a:off x="213693" y="2033431"/>
            <a:ext cx="9844705" cy="3457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9550" indent="-209550">
              <a:spcBef>
                <a:spcPts val="360"/>
              </a:spcBef>
              <a:spcAft>
                <a:spcPts val="360"/>
              </a:spcAft>
            </a:pPr>
            <a:r>
              <a:rPr lang="en-US" altLang="zh-TW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 </a:t>
            </a:r>
            <a:r>
              <a:rPr lang="zh-TW" altLang="zh-TW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舉出</a:t>
            </a:r>
            <a:r>
              <a:rPr lang="zh-TW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四種生物體將游離氨</a:t>
            </a: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NH</a:t>
            </a:r>
            <a:r>
              <a:rPr lang="en-US" altLang="zh-TW" sz="32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4</a:t>
            </a:r>
            <a:r>
              <a:rPr lang="zh-TW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鍵結至有機</a:t>
            </a:r>
            <a:r>
              <a:rPr lang="zh-TW" altLang="zh-TW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分子之反應</a:t>
            </a:r>
            <a:endParaRPr lang="en-US" altLang="zh-TW" sz="3200" dirty="0" smtClean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09550" indent="-209550">
              <a:spcBef>
                <a:spcPts val="360"/>
              </a:spcBef>
              <a:spcAft>
                <a:spcPts val="360"/>
              </a:spcAft>
            </a:pP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04800">
              <a:spcBef>
                <a:spcPts val="360"/>
              </a:spcBef>
              <a:spcAft>
                <a:spcPts val="360"/>
              </a:spcAft>
            </a:pPr>
            <a:r>
              <a:rPr lang="zh-TW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藉由</a:t>
            </a: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glutamine </a:t>
            </a:r>
            <a:r>
              <a:rPr lang="en-US" altLang="zh-TW" sz="32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synthetase</a:t>
            </a:r>
            <a:r>
              <a:rPr lang="zh-TW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鍵結到</a:t>
            </a:r>
            <a:r>
              <a:rPr lang="en-US" altLang="zh-TW" sz="32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Glu</a:t>
            </a:r>
            <a:r>
              <a:rPr lang="zh-TW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上而形成</a:t>
            </a:r>
            <a:r>
              <a:rPr lang="en-US" altLang="zh-TW" sz="3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Gln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04800">
              <a:spcBef>
                <a:spcPts val="360"/>
              </a:spcBef>
              <a:spcAft>
                <a:spcPts val="360"/>
              </a:spcAft>
            </a:pPr>
            <a:r>
              <a:rPr lang="zh-TW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藉由</a:t>
            </a: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glutamate dehydrogenase</a:t>
            </a:r>
            <a:r>
              <a:rPr lang="zh-TW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鍵結到α</a:t>
            </a: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-</a:t>
            </a:r>
            <a:r>
              <a:rPr lang="en-US" altLang="zh-TW" sz="32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Ketoglutarate</a:t>
            </a:r>
            <a:r>
              <a:rPr lang="zh-TW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而形成</a:t>
            </a:r>
            <a:r>
              <a:rPr lang="en-US" altLang="zh-TW" sz="3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Glu</a:t>
            </a:r>
            <a:endParaRPr lang="en-US" altLang="zh-TW" sz="3200" b="1" dirty="0" smtClean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04800">
              <a:spcBef>
                <a:spcPts val="360"/>
              </a:spcBef>
              <a:spcAft>
                <a:spcPts val="360"/>
              </a:spcAft>
            </a:pPr>
            <a:r>
              <a:rPr lang="en-US" altLang="zh-TW" sz="32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The other two should be of Aspartate &amp; </a:t>
            </a:r>
            <a:r>
              <a:rPr lang="en-US" altLang="zh-TW" sz="3200" b="1" dirty="0" err="1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Apsparagine</a:t>
            </a:r>
            <a:endParaRPr lang="zh-TW" altLang="zh-TW" sz="32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0370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77334" y="1687132"/>
            <a:ext cx="9381066" cy="3252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9550" indent="-209550">
              <a:spcBef>
                <a:spcPts val="360"/>
              </a:spcBef>
              <a:spcAft>
                <a:spcPts val="36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回饋</a:t>
            </a:r>
            <a:r>
              <a:rPr lang="zh-TW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抑制是含氮生物分子合成的主要調控方式</a:t>
            </a: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,</a:t>
            </a:r>
            <a:r>
              <a:rPr lang="zh-TW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一種上游的原料分子可用於合成多種不同的下游分子</a:t>
            </a: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,</a:t>
            </a:r>
            <a:r>
              <a:rPr lang="zh-TW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細菌運用哪些特殊的回饋抑制機制節能</a:t>
            </a: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,</a:t>
            </a:r>
            <a:r>
              <a:rPr lang="zh-TW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並確保下游分子的均衡</a:t>
            </a:r>
            <a:r>
              <a:rPr lang="zh-TW" altLang="zh-TW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合成</a:t>
            </a:r>
            <a:endParaRPr lang="en-US" altLang="zh-TW" sz="3200" dirty="0" smtClean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09550" indent="-209550">
              <a:spcBef>
                <a:spcPts val="360"/>
              </a:spcBef>
              <a:spcAft>
                <a:spcPts val="360"/>
              </a:spcAft>
            </a:pP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TW" sz="3200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Cumulative feedback inhibition P829</a:t>
            </a:r>
            <a:endParaRPr lang="zh-TW" altLang="zh-TW" sz="3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CH22 – No.13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374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CH22 – No.27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3" y="2160590"/>
            <a:ext cx="925227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9550" indent="-209550">
              <a:spcBef>
                <a:spcPts val="360"/>
              </a:spcBef>
              <a:spcAft>
                <a:spcPts val="360"/>
              </a:spcAft>
            </a:pPr>
            <a:r>
              <a:rPr lang="en-US" altLang="zh-TW" sz="3200" dirty="0" smtClean="0">
                <a:solidFill>
                  <a:srgbClr val="000000"/>
                </a:solidFill>
                <a:latin typeface="Symbol" panose="05050102010706020507" pitchFamily="18" charset="2"/>
                <a:ea typeface="標楷體" panose="03000509000000000000" pitchFamily="65" charset="-120"/>
              </a:rPr>
              <a:t>   a-</a:t>
            </a:r>
            <a:r>
              <a:rPr lang="en-US" altLang="zh-TW" sz="32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ketobutyrate</a:t>
            </a:r>
            <a:r>
              <a:rPr lang="zh-TW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是哪些胺基酸的代謝產物</a:t>
            </a: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,</a:t>
            </a:r>
            <a:r>
              <a:rPr lang="zh-TW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它又是</a:t>
            </a:r>
            <a:r>
              <a:rPr lang="zh-TW" altLang="zh-TW" sz="3200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哪些</a:t>
            </a:r>
            <a:r>
              <a:rPr lang="zh-TW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胺基酸合成的</a:t>
            </a:r>
            <a:r>
              <a:rPr lang="zh-TW" altLang="zh-TW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原料</a:t>
            </a:r>
            <a:endParaRPr lang="en-US" altLang="zh-TW" sz="3200" dirty="0" smtClean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09550" indent="-209550">
              <a:spcBef>
                <a:spcPts val="360"/>
              </a:spcBef>
              <a:spcAft>
                <a:spcPts val="360"/>
              </a:spcAft>
            </a:pP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209550" indent="-209550">
              <a:spcBef>
                <a:spcPts val="360"/>
              </a:spcBef>
              <a:spcAft>
                <a:spcPts val="360"/>
              </a:spcAft>
            </a:pP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Methionine, Threonine </a:t>
            </a:r>
            <a:r>
              <a:rPr lang="zh-TW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→ </a:t>
            </a:r>
            <a:r>
              <a:rPr lang="en-US" altLang="zh-TW" sz="3200" b="1" dirty="0">
                <a:solidFill>
                  <a:srgbClr val="FF0000"/>
                </a:solidFill>
                <a:latin typeface="Symbol" panose="05050102010706020507" pitchFamily="18" charset="2"/>
                <a:ea typeface="標楷體" panose="03000509000000000000" pitchFamily="65" charset="-120"/>
              </a:rPr>
              <a:t>a-</a:t>
            </a:r>
            <a:r>
              <a:rPr lang="en-US" altLang="zh-TW" sz="32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ketobutyrate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209550" indent="-209550">
              <a:spcBef>
                <a:spcPts val="360"/>
              </a:spcBef>
              <a:spcAft>
                <a:spcPts val="360"/>
              </a:spcAft>
            </a:pPr>
            <a:r>
              <a:rPr lang="en-US" altLang="zh-TW" sz="3200" b="1" dirty="0">
                <a:solidFill>
                  <a:srgbClr val="FF0000"/>
                </a:solidFill>
                <a:latin typeface="Symbol" panose="05050102010706020507" pitchFamily="18" charset="2"/>
                <a:ea typeface="標楷體" panose="03000509000000000000" pitchFamily="65" charset="-120"/>
              </a:rPr>
              <a:t>a-</a:t>
            </a:r>
            <a:r>
              <a:rPr lang="en-US" altLang="zh-TW" sz="32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ketobutyrate</a:t>
            </a: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→ </a:t>
            </a: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Isoleucine</a:t>
            </a:r>
            <a:endParaRPr lang="zh-TW" altLang="zh-TW" sz="32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799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4004" y="1144072"/>
            <a:ext cx="8299241" cy="5713928"/>
          </a:xfrm>
        </p:spPr>
        <p:txBody>
          <a:bodyPr>
            <a:normAutofit/>
          </a:bodyPr>
          <a:lstStyle/>
          <a:p>
            <a:pPr algn="ctr"/>
            <a:r>
              <a:rPr lang="en-US" altLang="zh-TW" sz="5400" dirty="0" smtClean="0"/>
              <a:t>Supplement tests</a:t>
            </a:r>
            <a:endParaRPr lang="zh-TW" alt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802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1667" y="171718"/>
            <a:ext cx="1007127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/>
              <a:t>Transamination</a:t>
            </a:r>
            <a:r>
              <a:rPr lang="zh-TW" altLang="zh-TW" sz="3200" dirty="0"/>
              <a:t>反應中所需的輔酶為何</a:t>
            </a:r>
            <a:r>
              <a:rPr lang="en-US" altLang="zh-TW" sz="3200" dirty="0" smtClean="0"/>
              <a:t>?</a:t>
            </a:r>
          </a:p>
          <a:p>
            <a:endParaRPr lang="zh-TW" altLang="zh-TW" sz="3200" dirty="0"/>
          </a:p>
          <a:p>
            <a:r>
              <a:rPr lang="en-US" altLang="zh-TW" sz="3200" b="1" dirty="0"/>
              <a:t>PLP (pyridoxal phosphate)</a:t>
            </a:r>
            <a:endParaRPr lang="zh-TW" altLang="zh-TW" sz="3200" dirty="0"/>
          </a:p>
        </p:txBody>
      </p:sp>
    </p:spTree>
    <p:extLst>
      <p:ext uri="{BB962C8B-B14F-4D97-AF65-F5344CB8AC3E}">
        <p14:creationId xmlns:p14="http://schemas.microsoft.com/office/powerpoint/2010/main" val="221182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PS – No.1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1815920"/>
            <a:ext cx="1077961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altLang="zh-TW" sz="3200" b="1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   </a:t>
            </a:r>
            <a:r>
              <a:rPr lang="zh-TW" altLang="zh-TW" sz="3200" b="1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請</a:t>
            </a:r>
            <a:r>
              <a:rPr lang="zh-TW" altLang="zh-TW" sz="3200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列出三個需要金屬離子輔助之</a:t>
            </a:r>
            <a:r>
              <a:rPr lang="zh-TW" altLang="zh-TW" sz="3200" b="1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酵素</a:t>
            </a:r>
            <a:endParaRPr lang="en-US" altLang="zh-TW" sz="3200" b="1" kern="100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lvl="0">
              <a:spcAft>
                <a:spcPts val="0"/>
              </a:spcAft>
            </a:pPr>
            <a:endParaRPr lang="zh-TW" altLang="zh-TW" sz="3200" kern="1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28600"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(1)</a:t>
            </a:r>
            <a:r>
              <a:rPr lang="en-US" altLang="zh-TW" sz="3200" dirty="0" err="1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固氮酶</a:t>
            </a:r>
            <a:r>
              <a:rPr lang="en-US" altLang="zh-TW" sz="3200" dirty="0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 </a:t>
            </a:r>
            <a:r>
              <a:rPr lang="en-US" altLang="zh-TW" sz="3200" dirty="0" err="1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Nitrogenous，為</a:t>
            </a:r>
            <a:r>
              <a:rPr lang="en-US" altLang="zh-TW" sz="3200" dirty="0" err="1" smtClean="0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molybdenum</a:t>
            </a:r>
            <a:r>
              <a:rPr lang="en-US" altLang="zh-TW" sz="3200" dirty="0" smtClean="0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(Mo)-dependent </a:t>
            </a:r>
            <a:r>
              <a:rPr lang="en-US" altLang="zh-TW" sz="3200" dirty="0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enzyme 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228600"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(2)Nitrate reductase ，包含Fe</a:t>
            </a:r>
            <a:r>
              <a:rPr lang="en-US" altLang="zh-TW" sz="3200" baseline="-25000" dirty="0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4</a:t>
            </a:r>
            <a:r>
              <a:rPr lang="en-US" altLang="zh-TW" sz="3200" dirty="0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S</a:t>
            </a:r>
            <a:r>
              <a:rPr lang="en-US" altLang="zh-TW" sz="3200" baseline="-25000" dirty="0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4</a:t>
            </a:r>
            <a:r>
              <a:rPr lang="en-US" altLang="zh-TW" sz="3200" dirty="0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複合體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228600"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(3)Glutamine </a:t>
            </a:r>
            <a:r>
              <a:rPr lang="en-US" altLang="zh-TW" sz="3200" dirty="0" err="1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synthetase</a:t>
            </a:r>
            <a:r>
              <a:rPr lang="en-US" altLang="zh-TW" sz="3200" dirty="0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 需要Mn</a:t>
            </a:r>
            <a:r>
              <a:rPr lang="en-US" altLang="zh-TW" sz="3200" baseline="-25000" dirty="0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2</a:t>
            </a:r>
            <a:r>
              <a:rPr lang="en-US" altLang="zh-TW" sz="3200" baseline="30000" dirty="0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+</a:t>
            </a:r>
            <a:endParaRPr lang="zh-TW" altLang="zh-TW" sz="32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9234788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8941" y="1545465"/>
            <a:ext cx="974930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zh-TW" altLang="zh-TW" sz="3200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哪些因素可造成</a:t>
            </a:r>
            <a:r>
              <a:rPr lang="en-US" altLang="zh-TW" sz="3200" b="1" kern="1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homocysteinemia</a:t>
            </a:r>
            <a:endParaRPr lang="zh-TW" altLang="zh-TW" sz="3200" kern="1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28600"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</a:rPr>
              <a:t>a.</a:t>
            </a:r>
            <a:r>
              <a:rPr lang="zh-TW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遺傳缺陷</a:t>
            </a: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可參考</a:t>
            </a: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PPT20 </a:t>
            </a:r>
            <a:r>
              <a:rPr lang="zh-TW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的代謝圖</a:t>
            </a: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&amp;</a:t>
            </a:r>
            <a:r>
              <a:rPr lang="zh-TW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說明</a:t>
            </a: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) 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228600"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</a:rPr>
              <a:t>(1)Cystathionine β–</a:t>
            </a:r>
            <a:r>
              <a:rPr lang="en-US" altLang="zh-TW" sz="3200" dirty="0" err="1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</a:rPr>
              <a:t>synthase（與分解缺陷有關</a:t>
            </a:r>
            <a:r>
              <a:rPr lang="en-US" altLang="zh-TW" sz="3200" dirty="0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</a:rPr>
              <a:t>） 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228600"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</a:rPr>
              <a:t>(2)Methionine </a:t>
            </a:r>
            <a:r>
              <a:rPr lang="en-US" altLang="zh-TW" sz="3200" dirty="0" err="1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</a:rPr>
              <a:t>synthase（與合成缺陷有關</a:t>
            </a:r>
            <a:r>
              <a:rPr lang="en-US" altLang="zh-TW" sz="3200" dirty="0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</a:rPr>
              <a:t>） 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228600"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</a:rPr>
              <a:t>(3)5,10-Methylenetetrahydrofolate reductase(5,10-Methyl-THF) 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228600">
              <a:spcAft>
                <a:spcPts val="0"/>
              </a:spcAft>
            </a:pPr>
            <a:r>
              <a:rPr lang="en-US" altLang="zh-TW" sz="3200" dirty="0" err="1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</a:rPr>
              <a:t>b.飲食缺陷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228600"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</a:rPr>
              <a:t>(1)</a:t>
            </a:r>
            <a:r>
              <a:rPr lang="en-US" altLang="zh-TW" sz="3200" dirty="0" err="1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</a:rPr>
              <a:t>葉酸</a:t>
            </a:r>
            <a:r>
              <a:rPr lang="en-US" altLang="zh-TW" sz="3200" dirty="0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</a:rPr>
              <a:t>(</a:t>
            </a:r>
            <a:r>
              <a:rPr lang="en-US" altLang="zh-TW" sz="3200" dirty="0" err="1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</a:rPr>
              <a:t>Folicacid</a:t>
            </a:r>
            <a:r>
              <a:rPr lang="en-US" altLang="zh-TW" sz="3200" dirty="0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</a:rPr>
              <a:t>) 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228600"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</a:rPr>
              <a:t>(2)Vitamin B6 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228600"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</a:rPr>
              <a:t>(3)Vitamin B12  </a:t>
            </a:r>
            <a:endParaRPr lang="zh-TW" altLang="zh-TW" sz="32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PS – No.2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1929108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PS – No.3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2160589"/>
            <a:ext cx="846666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zh-TW" altLang="zh-TW" sz="3200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合成</a:t>
            </a:r>
            <a:r>
              <a:rPr lang="en-US" altLang="zh-TW" sz="3200" b="1" kern="1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dTMP</a:t>
            </a:r>
            <a:r>
              <a:rPr lang="zh-TW" altLang="zh-TW" sz="3200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的原料</a:t>
            </a:r>
            <a:r>
              <a:rPr lang="en-US" altLang="zh-TW" sz="3200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-</a:t>
            </a:r>
            <a:r>
              <a:rPr lang="en-US" altLang="zh-TW" sz="3200" b="1" kern="1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dUMP</a:t>
            </a:r>
            <a:r>
              <a:rPr lang="zh-TW" altLang="zh-TW" sz="3200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的來源有哪</a:t>
            </a:r>
            <a:r>
              <a:rPr lang="zh-TW" altLang="zh-TW" sz="3200" b="1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些</a:t>
            </a:r>
            <a:endParaRPr lang="en-US" altLang="zh-TW" sz="3200" b="1" kern="100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lvl="0">
              <a:spcAft>
                <a:spcPts val="0"/>
              </a:spcAft>
            </a:pPr>
            <a:endParaRPr lang="zh-TW" altLang="zh-TW" sz="3200" kern="1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28600" indent="-127000">
              <a:spcAft>
                <a:spcPts val="0"/>
              </a:spcAft>
            </a:pPr>
            <a:r>
              <a:rPr lang="en-US" altLang="zh-TW" sz="3200" kern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rPr>
              <a:t>UDP CDP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628" y="152400"/>
            <a:ext cx="4131637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388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PS – No.5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3" y="1609860"/>
            <a:ext cx="950985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altLang="zh-TW" sz="3200" b="1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  2</a:t>
            </a:r>
            <a:r>
              <a:rPr lang="en-US" altLang="zh-TW" sz="3200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’,3’-dideoxyribonucleoside</a:t>
            </a:r>
            <a:r>
              <a:rPr lang="zh-TW" altLang="zh-TW" sz="3200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的抗病毒機制為何</a:t>
            </a:r>
            <a:r>
              <a:rPr lang="en-US" altLang="zh-TW" sz="3200" b="1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?</a:t>
            </a:r>
          </a:p>
          <a:p>
            <a:pPr lvl="0">
              <a:spcAft>
                <a:spcPts val="0"/>
              </a:spcAft>
            </a:pPr>
            <a:endParaRPr lang="zh-TW" altLang="zh-TW" sz="3200" kern="1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28600" indent="-127000">
              <a:spcAft>
                <a:spcPts val="0"/>
              </a:spcAft>
            </a:pPr>
            <a:r>
              <a:rPr lang="en-US" altLang="zh-TW" sz="3200" kern="1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 </a:t>
            </a:r>
            <a:r>
              <a:rPr lang="zh-TW" altLang="zh-TW" sz="3200" kern="1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加上</a:t>
            </a:r>
            <a:r>
              <a:rPr lang="zh-TW" altLang="zh-TW" sz="3200" kern="1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磷酸根形成核苷類似物</a:t>
            </a:r>
            <a:r>
              <a:rPr lang="en-US" altLang="zh-TW" sz="3200" kern="1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zh-TW" sz="3200" kern="1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即</a:t>
            </a:r>
            <a:r>
              <a:rPr lang="en-US" altLang="zh-TW" sz="32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ddNTP</a:t>
            </a:r>
            <a:r>
              <a:rPr lang="en-US" altLang="zh-TW" sz="3200" kern="1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) ,</a:t>
            </a:r>
            <a:r>
              <a:rPr lang="zh-TW" altLang="zh-TW" sz="3200" kern="1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作為合成</a:t>
            </a:r>
            <a:r>
              <a:rPr lang="en-US" altLang="zh-TW" sz="3200" kern="1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DNA </a:t>
            </a:r>
            <a:r>
              <a:rPr lang="zh-TW" altLang="zh-TW" sz="3200" kern="1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原料</a:t>
            </a:r>
            <a:r>
              <a:rPr lang="en-US" altLang="zh-TW" sz="3200" kern="1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, </a:t>
            </a:r>
            <a:r>
              <a:rPr lang="zh-TW" altLang="zh-TW" sz="3200" kern="1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但因其</a:t>
            </a:r>
            <a:r>
              <a:rPr lang="en-US" altLang="zh-TW" sz="3200" kern="1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" C3</a:t>
            </a:r>
            <a:r>
              <a:rPr lang="zh-TW" altLang="zh-TW" sz="3200" kern="1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上缺一個</a:t>
            </a:r>
            <a:r>
              <a:rPr lang="en-US" altLang="zh-TW" sz="3200" kern="1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O"(</a:t>
            </a:r>
            <a:r>
              <a:rPr lang="zh-TW" altLang="zh-TW" sz="3200" kern="1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即只接一個</a:t>
            </a:r>
            <a:r>
              <a:rPr lang="en-US" altLang="zh-TW" sz="3200" kern="1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H), </a:t>
            </a:r>
            <a:r>
              <a:rPr lang="zh-TW" altLang="zh-TW" sz="3200" kern="1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可以終止</a:t>
            </a:r>
            <a:r>
              <a:rPr lang="en-US" altLang="zh-TW" sz="3200" kern="1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DNA </a:t>
            </a:r>
            <a:r>
              <a:rPr lang="zh-TW" altLang="zh-TW" sz="3200" kern="1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序列繼續延長</a:t>
            </a:r>
            <a:r>
              <a:rPr lang="en-US" altLang="zh-TW" sz="3200" kern="1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(chain terminators)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7177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PS – No.6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110664" y="2352341"/>
            <a:ext cx="1015379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altLang="zh-TW" sz="3200" b="1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     </a:t>
            </a:r>
            <a:r>
              <a:rPr lang="zh-TW" altLang="zh-TW" sz="3200" b="1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以</a:t>
            </a:r>
            <a:r>
              <a:rPr lang="en-US" altLang="zh-TW" sz="3200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folic acid</a:t>
            </a:r>
            <a:r>
              <a:rPr lang="zh-TW" altLang="zh-TW" sz="3200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之類構物作為化療藥物可針對哪兩種酵素</a:t>
            </a:r>
            <a:r>
              <a:rPr lang="en-US" altLang="zh-TW" sz="3200" b="1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?</a:t>
            </a:r>
          </a:p>
          <a:p>
            <a:pPr lvl="0">
              <a:spcAft>
                <a:spcPts val="0"/>
              </a:spcAft>
            </a:pPr>
            <a:endParaRPr lang="zh-TW" altLang="zh-TW" sz="3200" kern="1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</a:rPr>
              <a:t>   (1)</a:t>
            </a:r>
            <a:r>
              <a:rPr lang="en-US" altLang="zh-TW" sz="3200" dirty="0" err="1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</a:rPr>
              <a:t>dihydrofolate</a:t>
            </a:r>
            <a:r>
              <a:rPr lang="en-US" altLang="zh-TW" sz="3200" dirty="0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</a:rPr>
              <a:t> reductase 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</a:rPr>
              <a:t>   (2)thymidylate synthase </a:t>
            </a:r>
            <a:endParaRPr lang="zh-TW" altLang="zh-TW" sz="32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596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PS – No.7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2047741"/>
            <a:ext cx="846666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zh-TW" altLang="zh-TW" sz="3200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細胞如何避免</a:t>
            </a:r>
            <a:r>
              <a:rPr lang="en-US" altLang="zh-TW" sz="3200" b="1" kern="1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dUTP</a:t>
            </a:r>
            <a:r>
              <a:rPr lang="zh-TW" altLang="zh-TW" sz="3200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被使用於</a:t>
            </a:r>
            <a:r>
              <a:rPr lang="en-US" altLang="zh-TW" sz="3200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DNA</a:t>
            </a:r>
            <a:r>
              <a:rPr lang="zh-TW" altLang="zh-TW" sz="3200" b="1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複製</a:t>
            </a:r>
            <a:endParaRPr lang="en-US" altLang="zh-TW" sz="3200" b="1" kern="100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lvl="0">
              <a:spcAft>
                <a:spcPts val="0"/>
              </a:spcAft>
            </a:pPr>
            <a:endParaRPr lang="zh-TW" altLang="zh-TW" sz="3200" kern="1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28600"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(1)</a:t>
            </a:r>
            <a:r>
              <a:rPr lang="en-US" altLang="zh-TW" sz="3200" dirty="0" err="1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加入FdUMP</a:t>
            </a:r>
            <a:r>
              <a:rPr lang="en-US" altLang="zh-TW" sz="3200" dirty="0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 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228600"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(2)</a:t>
            </a:r>
            <a:r>
              <a:rPr lang="en-US" altLang="zh-TW" sz="3200" dirty="0" err="1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加入antifolates</a:t>
            </a:r>
            <a:endParaRPr lang="zh-TW" altLang="zh-TW" sz="32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2564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4004" y="1144072"/>
            <a:ext cx="8299241" cy="5713928"/>
          </a:xfrm>
        </p:spPr>
        <p:txBody>
          <a:bodyPr>
            <a:normAutofit/>
          </a:bodyPr>
          <a:lstStyle/>
          <a:p>
            <a:pPr algn="ctr"/>
            <a:r>
              <a:rPr lang="en-US" altLang="zh-TW" sz="5400" dirty="0" err="1" smtClean="0"/>
              <a:t>D</a:t>
            </a:r>
            <a:r>
              <a:rPr lang="en-US" altLang="zh-CN" sz="5400" dirty="0" err="1" smtClean="0"/>
              <a:t>r.Wong</a:t>
            </a:r>
            <a:r>
              <a:rPr lang="en-US" altLang="zh-CN" sz="5400" dirty="0" smtClean="0"/>
              <a:t> 97</a:t>
            </a:r>
            <a:endParaRPr lang="zh-TW" alt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255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97-1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270000"/>
            <a:ext cx="984470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Which of the following statement is the most precise modern 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definition 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of gene?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A.a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segment of genetic material that determines one phenotype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B.a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segmemt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of genetic material that codes for one enzyme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C.a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segment of genetic material that codes for one polypeptide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   </a:t>
            </a:r>
            <a:r>
              <a:rPr lang="en-US" altLang="zh-TW" sz="3200" kern="100" dirty="0" err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D.a</a:t>
            </a: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segment of genetic material that codes for one polypeptide or </a:t>
            </a:r>
            <a:r>
              <a:rPr lang="en-US" altLang="zh-TW" sz="32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RNA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r>
              <a:rPr lang="en-US" altLang="zh-TW" sz="32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product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2741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97-2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442434"/>
            <a:ext cx="84666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The fundamental repeating unit of organization in 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an eukaryotic 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chromosome is: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(A)the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centrome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(B)the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microsome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>
                <a:solidFill>
                  <a:srgbClr val="C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(C)the nucleosome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 (D)telomere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6357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97-3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3" y="1339404"/>
            <a:ext cx="932955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The linking number(LK) of a closed-circular, 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double-stranded DNA 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molecule may be changed by: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(A)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underwind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without the breaking of any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phosphodiester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bonds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(B)supercoiling without the breaking of any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phosphodieater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bonds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(C)breaking the hydrogen bonds in the DNA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 (D)breaking one of the strands, unwinding the DNA</a:t>
            </a:r>
            <a:r>
              <a:rPr lang="en-US" altLang="zh-TW" sz="32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,</a:t>
            </a:r>
          </a:p>
          <a:p>
            <a:pPr>
              <a:spcAft>
                <a:spcPts val="0"/>
              </a:spcAft>
            </a:pPr>
            <a:r>
              <a:rPr lang="en-US" altLang="zh-TW" sz="3200" dirty="0">
                <a:solidFill>
                  <a:srgbClr val="FF0000"/>
                </a:solidFill>
              </a:rPr>
              <a:t> then rejoining the strand</a:t>
            </a:r>
            <a:endParaRPr lang="zh-TW" altLang="zh-TW" sz="3200" kern="1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869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1589</TotalTime>
  <Words>4887</Words>
  <Application>Microsoft Office PowerPoint</Application>
  <PresentationFormat>Widescreen</PresentationFormat>
  <Paragraphs>757</Paragraphs>
  <Slides>185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185</vt:i4>
      </vt:variant>
    </vt:vector>
  </HeadingPairs>
  <TitlesOfParts>
    <vt:vector size="198" baseType="lpstr">
      <vt:lpstr>方正姚体</vt:lpstr>
      <vt:lpstr>ＭＳ Ｐゴシック</vt:lpstr>
      <vt:lpstr>微軟正黑體</vt:lpstr>
      <vt:lpstr>新細明體</vt:lpstr>
      <vt:lpstr>標楷體</vt:lpstr>
      <vt:lpstr>Arial</vt:lpstr>
      <vt:lpstr>Calibri</vt:lpstr>
      <vt:lpstr>Symbol</vt:lpstr>
      <vt:lpstr>Times New Roman</vt:lpstr>
      <vt:lpstr>Trebuchet MS</vt:lpstr>
      <vt:lpstr>Wingdings</vt:lpstr>
      <vt:lpstr>Wingdings 3</vt:lpstr>
      <vt:lpstr>Facet</vt:lpstr>
      <vt:lpstr>PowerPoint Presentation</vt:lpstr>
      <vt:lpstr>CH 20  Metabolism of Nitrogenous Compounds l: Principles of Biosynthesis, Utilization,and Turnover</vt:lpstr>
      <vt:lpstr>PowerPoint Presentation</vt:lpstr>
      <vt:lpstr>CH20 – No.1</vt:lpstr>
      <vt:lpstr>PowerPoint Presentation</vt:lpstr>
      <vt:lpstr>CH20 – No.2</vt:lpstr>
      <vt:lpstr>PowerPoint Presentation</vt:lpstr>
      <vt:lpstr>CH20 – No.3</vt:lpstr>
      <vt:lpstr>PowerPoint Presentation</vt:lpstr>
      <vt:lpstr>CH20 – No.5</vt:lpstr>
      <vt:lpstr>PowerPoint Presentation</vt:lpstr>
      <vt:lpstr>CH20 – No.6</vt:lpstr>
      <vt:lpstr>PowerPoint Presentation</vt:lpstr>
      <vt:lpstr>CH20 No.7</vt:lpstr>
      <vt:lpstr>PowerPoint Presentation</vt:lpstr>
      <vt:lpstr>CH20 - No.8</vt:lpstr>
      <vt:lpstr>PowerPoint Presentation</vt:lpstr>
      <vt:lpstr>CH20 No.9</vt:lpstr>
      <vt:lpstr>PowerPoint Presentation</vt:lpstr>
      <vt:lpstr>CH20 – No.10</vt:lpstr>
      <vt:lpstr>PowerPoint Presentation</vt:lpstr>
      <vt:lpstr>CH20 No.11</vt:lpstr>
      <vt:lpstr>PowerPoint Presentation</vt:lpstr>
      <vt:lpstr>CH20 – No.12</vt:lpstr>
      <vt:lpstr>PowerPoint Presentation</vt:lpstr>
      <vt:lpstr>CH20 – No.14</vt:lpstr>
      <vt:lpstr>PowerPoint Presentation</vt:lpstr>
      <vt:lpstr>CH20 No.15</vt:lpstr>
      <vt:lpstr>PowerPoint Presentation</vt:lpstr>
      <vt:lpstr>CH20 – No.16</vt:lpstr>
      <vt:lpstr>PowerPoint Presentation</vt:lpstr>
      <vt:lpstr>CH20 – No.17</vt:lpstr>
      <vt:lpstr>PowerPoint Presentation</vt:lpstr>
      <vt:lpstr>CH20 No.18</vt:lpstr>
      <vt:lpstr>PowerPoint Presentation</vt:lpstr>
      <vt:lpstr>CH20 – No.20</vt:lpstr>
      <vt:lpstr>CH20 - No.21</vt:lpstr>
      <vt:lpstr>CH20 – No.22</vt:lpstr>
      <vt:lpstr>CH20 – No.23</vt:lpstr>
      <vt:lpstr>CH20 – No.24</vt:lpstr>
      <vt:lpstr>CH20 – No.25</vt:lpstr>
      <vt:lpstr>CH 21  Metabolism of Nitrogenous Compounds ll: Amino Acids, Porphynns,and Neurotransmitters</vt:lpstr>
      <vt:lpstr>CH21 No.0</vt:lpstr>
      <vt:lpstr>CH21 No.1</vt:lpstr>
      <vt:lpstr>CH21 No.2</vt:lpstr>
      <vt:lpstr>CH21 No.3</vt:lpstr>
      <vt:lpstr>CH21 – No.4</vt:lpstr>
      <vt:lpstr>CH21 – No.5</vt:lpstr>
      <vt:lpstr>CH21 – No.6</vt:lpstr>
      <vt:lpstr>CH21 – No.7</vt:lpstr>
      <vt:lpstr>CH21 – No.8</vt:lpstr>
      <vt:lpstr>CH21 – No.9</vt:lpstr>
      <vt:lpstr>CH21 – No.10 </vt:lpstr>
      <vt:lpstr>CH21 – No.11</vt:lpstr>
      <vt:lpstr>CH21 – No.12</vt:lpstr>
      <vt:lpstr>CH21 – No.14</vt:lpstr>
      <vt:lpstr>CH21 – No.15</vt:lpstr>
      <vt:lpstr>CH21 – No.16</vt:lpstr>
      <vt:lpstr>CH21 – No.17</vt:lpstr>
      <vt:lpstr>CH21 – No.18</vt:lpstr>
      <vt:lpstr>CH21 – No.19</vt:lpstr>
      <vt:lpstr>CH21 – No.20</vt:lpstr>
      <vt:lpstr>CH21 – No.21</vt:lpstr>
      <vt:lpstr>CH21 – No.22</vt:lpstr>
      <vt:lpstr>CH21 -  No.23</vt:lpstr>
      <vt:lpstr>CH21 – No.24</vt:lpstr>
      <vt:lpstr>CH21 – No.25</vt:lpstr>
      <vt:lpstr>CH21 – No.26</vt:lpstr>
      <vt:lpstr>CH 22  Nucleotide Metabolism</vt:lpstr>
      <vt:lpstr>CH22 No.1</vt:lpstr>
      <vt:lpstr>CH22 - No.2</vt:lpstr>
      <vt:lpstr>CH22 – No.3</vt:lpstr>
      <vt:lpstr>CH22 No.4</vt:lpstr>
      <vt:lpstr>CH22 – No.5</vt:lpstr>
      <vt:lpstr>CH22 – No.6</vt:lpstr>
      <vt:lpstr>CH22 – No.7</vt:lpstr>
      <vt:lpstr>CH22 – No.8</vt:lpstr>
      <vt:lpstr>CH22 – No.9</vt:lpstr>
      <vt:lpstr>CH22 – No.10</vt:lpstr>
      <vt:lpstr>CH22 – No.11</vt:lpstr>
      <vt:lpstr>CH22 – No.12</vt:lpstr>
      <vt:lpstr>CH22 – No.13</vt:lpstr>
      <vt:lpstr>CH22 No.14</vt:lpstr>
      <vt:lpstr>CH22 No.15</vt:lpstr>
      <vt:lpstr>CH22 – No.18</vt:lpstr>
      <vt:lpstr>CH22 – No.4</vt:lpstr>
      <vt:lpstr>CH22 – No.13</vt:lpstr>
      <vt:lpstr>CH22 – No.27</vt:lpstr>
      <vt:lpstr>Supplement tests</vt:lpstr>
      <vt:lpstr>PS – No.1</vt:lpstr>
      <vt:lpstr>PS – No.2</vt:lpstr>
      <vt:lpstr>PS – No.3</vt:lpstr>
      <vt:lpstr>PS – No.5</vt:lpstr>
      <vt:lpstr>PS – No.6</vt:lpstr>
      <vt:lpstr>PS – No.7</vt:lpstr>
      <vt:lpstr>Dr.Wong 97</vt:lpstr>
      <vt:lpstr>97-1</vt:lpstr>
      <vt:lpstr>97-2</vt:lpstr>
      <vt:lpstr>97-3</vt:lpstr>
      <vt:lpstr>97-4</vt:lpstr>
      <vt:lpstr>97-5</vt:lpstr>
      <vt:lpstr>97-6</vt:lpstr>
      <vt:lpstr>97-7</vt:lpstr>
      <vt:lpstr>97-11</vt:lpstr>
      <vt:lpstr>97-12</vt:lpstr>
      <vt:lpstr>97-16</vt:lpstr>
      <vt:lpstr>97-17</vt:lpstr>
      <vt:lpstr>97-22</vt:lpstr>
      <vt:lpstr>Dr.Wong 96</vt:lpstr>
      <vt:lpstr>96-4</vt:lpstr>
      <vt:lpstr>96-7</vt:lpstr>
      <vt:lpstr>96-9</vt:lpstr>
      <vt:lpstr>96-10</vt:lpstr>
      <vt:lpstr>96-12</vt:lpstr>
      <vt:lpstr>96-15</vt:lpstr>
      <vt:lpstr>96-16</vt:lpstr>
      <vt:lpstr>96-17</vt:lpstr>
      <vt:lpstr>96-18</vt:lpstr>
      <vt:lpstr>96-19</vt:lpstr>
      <vt:lpstr>96-20</vt:lpstr>
      <vt:lpstr>96-21</vt:lpstr>
      <vt:lpstr>96-22</vt:lpstr>
      <vt:lpstr>Dr.Wong 95</vt:lpstr>
      <vt:lpstr>95-4</vt:lpstr>
      <vt:lpstr>95-11</vt:lpstr>
      <vt:lpstr>95-14</vt:lpstr>
      <vt:lpstr>95-16</vt:lpstr>
      <vt:lpstr>95-18</vt:lpstr>
      <vt:lpstr>95-19</vt:lpstr>
      <vt:lpstr>Dr.Wong 101</vt:lpstr>
      <vt:lpstr>101-4</vt:lpstr>
      <vt:lpstr>101-7</vt:lpstr>
      <vt:lpstr>101-9</vt:lpstr>
      <vt:lpstr>101-13</vt:lpstr>
      <vt:lpstr>101-15</vt:lpstr>
      <vt:lpstr>101-18</vt:lpstr>
      <vt:lpstr>Dr.Wong 100</vt:lpstr>
      <vt:lpstr>100--3</vt:lpstr>
      <vt:lpstr>100-11</vt:lpstr>
      <vt:lpstr>100-12</vt:lpstr>
      <vt:lpstr>100-15</vt:lpstr>
      <vt:lpstr>100-16</vt:lpstr>
      <vt:lpstr>100-18</vt:lpstr>
      <vt:lpstr>100-21</vt:lpstr>
      <vt:lpstr>100-22</vt:lpstr>
      <vt:lpstr>100-23</vt:lpstr>
      <vt:lpstr>100-14</vt:lpstr>
      <vt:lpstr>Dr.Wong 99</vt:lpstr>
      <vt:lpstr>99-4</vt:lpstr>
      <vt:lpstr>99-9</vt:lpstr>
      <vt:lpstr>99-14</vt:lpstr>
      <vt:lpstr>Dr.Wong 98</vt:lpstr>
      <vt:lpstr>98-12</vt:lpstr>
      <vt:lpstr>98-14</vt:lpstr>
      <vt:lpstr>98-15</vt:lpstr>
      <vt:lpstr>98-16</vt:lpstr>
      <vt:lpstr>Dr.Zhen</vt:lpstr>
      <vt:lpstr>Zhen-1</vt:lpstr>
      <vt:lpstr>Zhen-2</vt:lpstr>
      <vt:lpstr>Zhen-3</vt:lpstr>
      <vt:lpstr>Dr.Zhen-homework</vt:lpstr>
      <vt:lpstr>HW-1</vt:lpstr>
      <vt:lpstr>HW-2</vt:lpstr>
      <vt:lpstr>HW-3</vt:lpstr>
      <vt:lpstr>HW-4</vt:lpstr>
      <vt:lpstr>HW-5</vt:lpstr>
      <vt:lpstr>HW-6</vt:lpstr>
      <vt:lpstr>HW-7</vt:lpstr>
      <vt:lpstr>Dr.Ko-101</vt:lpstr>
      <vt:lpstr>101-3</vt:lpstr>
      <vt:lpstr>101-4</vt:lpstr>
      <vt:lpstr>101-5</vt:lpstr>
      <vt:lpstr>101-10</vt:lpstr>
      <vt:lpstr>Dr.Ko-100</vt:lpstr>
      <vt:lpstr>100-2</vt:lpstr>
      <vt:lpstr>100-3</vt:lpstr>
      <vt:lpstr>100-4</vt:lpstr>
      <vt:lpstr>100-6</vt:lpstr>
      <vt:lpstr>100-8</vt:lpstr>
      <vt:lpstr>100-9</vt:lpstr>
      <vt:lpstr>100-10</vt:lpstr>
      <vt:lpstr>100-Q1</vt:lpstr>
      <vt:lpstr>100-Q3</vt:lpstr>
      <vt:lpstr>100-Q4</vt:lpstr>
      <vt:lpstr>100-Q5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蓝正雄</dc:creator>
  <cp:lastModifiedBy>蓝正雄</cp:lastModifiedBy>
  <cp:revision>66</cp:revision>
  <dcterms:created xsi:type="dcterms:W3CDTF">2014-12-20T02:06:22Z</dcterms:created>
  <dcterms:modified xsi:type="dcterms:W3CDTF">2014-12-21T16:24:45Z</dcterms:modified>
</cp:coreProperties>
</file>